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53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2024-01-23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2024-01-23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2024-01-23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2024-01-23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2024-01-23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2024-01-23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2024-01-23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2024-01-23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2024-01-23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2024-01-23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2024-01-23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2024-01-23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15300" y="1562669"/>
            <a:ext cx="3389515" cy="2380681"/>
          </a:xfrm>
        </p:spPr>
        <p:txBody>
          <a:bodyPr anchor="b">
            <a:normAutofit/>
          </a:bodyPr>
          <a:lstStyle/>
          <a:p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INTRODUCTION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55380" y="4216344"/>
            <a:ext cx="4267199" cy="1289676"/>
          </a:xfrm>
        </p:spPr>
        <p:txBody>
          <a:bodyPr anchor="t">
            <a:normAutofit/>
          </a:bodyPr>
          <a:lstStyle/>
          <a:p>
            <a:r>
              <a:rPr lang="en-US" b="1" i="1">
                <a:solidFill>
                  <a:srgbClr val="C00000"/>
                </a:solidFill>
              </a:rPr>
              <a:t>Study of Colossians 1:11b-14</a:t>
            </a:r>
          </a:p>
          <a:p>
            <a:endParaRPr lang="en-US" sz="16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</a:rPr>
              <a:t>THANKSGIVING</a:t>
            </a:r>
          </a:p>
        </p:txBody>
      </p:sp>
      <p:pic>
        <p:nvPicPr>
          <p:cNvPr id="4" name="Picture 3" descr="A plate with a design on it&#10;&#10;Description automatically generated">
            <a:extLst>
              <a:ext uri="{FF2B5EF4-FFF2-40B4-BE49-F238E27FC236}">
                <a16:creationId xmlns:a16="http://schemas.microsoft.com/office/drawing/2014/main" id="{5B8AE2F9-54F9-A7C6-5699-51A02337CB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82"/>
          <a:stretch/>
        </p:blipFill>
        <p:spPr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9AF1DA-0FCB-AFB2-B939-4ADA6A0F1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87A629-6A1A-C020-2222-04C21E25B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531709-65E1-4031-57E8-3257B30EB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6EE959-EDB3-2B3E-56A7-803F192D0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15300" y="713583"/>
            <a:ext cx="3389515" cy="726054"/>
          </a:xfrm>
        </p:spPr>
        <p:txBody>
          <a:bodyPr anchor="b">
            <a:normAutofit/>
          </a:bodyPr>
          <a:lstStyle/>
          <a:p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CONTEXT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2976B8-D7DE-E126-4210-3537E8C944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6523" y="1875916"/>
            <a:ext cx="4528456" cy="5502446"/>
          </a:xfrm>
        </p:spPr>
        <p:txBody>
          <a:bodyPr anchor="t">
            <a:normAutofit/>
          </a:bodyPr>
          <a:lstStyle/>
          <a:p>
            <a:pPr algn="l"/>
            <a:r>
              <a:rPr lang="en-US" sz="2800" b="1" i="1">
                <a:solidFill>
                  <a:srgbClr val="C00000"/>
                </a:solidFill>
              </a:rPr>
              <a:t>2nd sentence in letter: 1:9-20.</a:t>
            </a:r>
          </a:p>
          <a:p>
            <a:pPr algn="l"/>
            <a:endParaRPr lang="en-US" sz="2800" b="1" i="1">
              <a:solidFill>
                <a:srgbClr val="C00000"/>
              </a:solidFill>
            </a:endParaRPr>
          </a:p>
          <a:p>
            <a:pPr algn="l"/>
            <a:r>
              <a:rPr lang="en-US" sz="2800" b="1" i="1">
                <a:solidFill>
                  <a:srgbClr val="C00000"/>
                </a:solidFill>
              </a:rPr>
              <a:t>1:11b-14 is a participial phrase.</a:t>
            </a:r>
          </a:p>
          <a:p>
            <a:pPr algn="l"/>
            <a:endParaRPr lang="en-US" sz="2800" b="1" i="1">
              <a:solidFill>
                <a:srgbClr val="C00000"/>
              </a:solidFill>
            </a:endParaRPr>
          </a:p>
          <a:p>
            <a:pPr algn="l"/>
            <a:r>
              <a:rPr lang="en-US" sz="2800" b="1" i="1">
                <a:solidFill>
                  <a:srgbClr val="C00000"/>
                </a:solidFill>
              </a:rPr>
              <a:t>The participle</a:t>
            </a:r>
            <a:r>
              <a:rPr lang="en-US" sz="2800" i="1">
                <a:solidFill>
                  <a:srgbClr val="C00000"/>
                </a:solidFill>
              </a:rPr>
              <a:t> </a:t>
            </a:r>
            <a:endParaRPr lang="en-US" sz="2800">
              <a:solidFill>
                <a:srgbClr val="C00000"/>
              </a:solidFill>
              <a:ea typeface="+mn-lt"/>
              <a:cs typeface="+mn-lt"/>
            </a:endParaRPr>
          </a:p>
          <a:p>
            <a:pPr algn="l"/>
            <a:r>
              <a:rPr lang="en-US" sz="2800" err="1">
                <a:solidFill>
                  <a:srgbClr val="000000"/>
                </a:solidFill>
                <a:ea typeface="+mn-lt"/>
                <a:cs typeface="+mn-lt"/>
              </a:rPr>
              <a:t>εὐχ</a:t>
            </a:r>
            <a:r>
              <a:rPr lang="en-US" sz="2800">
                <a:solidFill>
                  <a:srgbClr val="000000"/>
                </a:solidFill>
                <a:ea typeface="+mn-lt"/>
                <a:cs typeface="+mn-lt"/>
              </a:rPr>
              <a:t>α</a:t>
            </a:r>
            <a:r>
              <a:rPr lang="en-US" sz="2800" err="1">
                <a:solidFill>
                  <a:srgbClr val="000000"/>
                </a:solidFill>
                <a:ea typeface="+mn-lt"/>
                <a:cs typeface="+mn-lt"/>
              </a:rPr>
              <a:t>ριστοῦντες</a:t>
            </a:r>
            <a:r>
              <a:rPr lang="en-US" sz="2800">
                <a:solidFill>
                  <a:srgbClr val="000000"/>
                </a:solidFill>
                <a:ea typeface="+mn-lt"/>
                <a:cs typeface="+mn-lt"/>
              </a:rPr>
              <a:t> </a:t>
            </a:r>
            <a:endParaRPr lang="en-US" sz="2800">
              <a:solidFill>
                <a:srgbClr val="C00000"/>
              </a:solidFill>
              <a:ea typeface="+mn-lt"/>
              <a:cs typeface="+mn-lt"/>
            </a:endParaRPr>
          </a:p>
          <a:p>
            <a:pPr algn="l"/>
            <a:r>
              <a:rPr lang="en-US" sz="2800">
                <a:solidFill>
                  <a:srgbClr val="000000"/>
                </a:solidFill>
                <a:ea typeface="+mn-lt"/>
                <a:cs typeface="+mn-lt"/>
              </a:rPr>
              <a:t>is fourth marker of a worthy walk.</a:t>
            </a:r>
            <a:endParaRPr lang="en-US" sz="2800">
              <a:solidFill>
                <a:srgbClr val="C00000"/>
              </a:solidFill>
            </a:endParaRPr>
          </a:p>
        </p:txBody>
      </p:sp>
      <p:pic>
        <p:nvPicPr>
          <p:cNvPr id="4" name="Picture 3" descr="A plate with a design on it&#10;&#10;Description automatically generated">
            <a:extLst>
              <a:ext uri="{FF2B5EF4-FFF2-40B4-BE49-F238E27FC236}">
                <a16:creationId xmlns:a16="http://schemas.microsoft.com/office/drawing/2014/main" id="{60AC9623-7A86-6BB0-1D34-73A49BDA3E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82"/>
          <a:stretch/>
        </p:blipFill>
        <p:spPr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30751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4221" y="161640"/>
            <a:ext cx="3389515" cy="1091974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Grammatical Structure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8010" y="2128772"/>
            <a:ext cx="5161935" cy="4315680"/>
          </a:xfrm>
        </p:spPr>
        <p:txBody>
          <a:bodyPr anchor="t">
            <a:normAutofit lnSpcReduction="10000"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Block Diagram:</a:t>
            </a:r>
          </a:p>
          <a:p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with joy</a:t>
            </a:r>
          </a:p>
          <a:p>
            <a:pPr algn="l"/>
            <a:r>
              <a:rPr lang="en-US" sz="2800" b="1" dirty="0">
                <a:solidFill>
                  <a:srgbClr val="FF0000"/>
                </a:solidFill>
              </a:rPr>
              <a:t>Giving thanks to the Father</a:t>
            </a:r>
          </a:p>
          <a:p>
            <a:pPr algn="l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/-----------------------------|</a:t>
            </a:r>
          </a:p>
          <a:p>
            <a:pPr algn="l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Who qualified  you…</a:t>
            </a:r>
          </a:p>
          <a:p>
            <a:pPr algn="l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rescued us…</a:t>
            </a:r>
          </a:p>
          <a:p>
            <a:pPr algn="l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Who placed us…</a:t>
            </a:r>
          </a:p>
          <a:p>
            <a:pPr algn="l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In whom we have redemption</a:t>
            </a:r>
          </a:p>
          <a:p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3" descr="A plate with a design on it&#10;&#10;Description automatically generated">
            <a:extLst>
              <a:ext uri="{FF2B5EF4-FFF2-40B4-BE49-F238E27FC236}">
                <a16:creationId xmlns:a16="http://schemas.microsoft.com/office/drawing/2014/main" id="{5B8AE2F9-54F9-A7C6-5699-51A02337CB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82"/>
          <a:stretch/>
        </p:blipFill>
        <p:spPr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28355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1174" y="161640"/>
            <a:ext cx="4640805" cy="1091974"/>
          </a:xfrm>
        </p:spPr>
        <p:txBody>
          <a:bodyPr anchor="b">
            <a:normAutofit/>
          </a:bodyPr>
          <a:lstStyle/>
          <a:p>
            <a:pPr algn="l"/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I. Giving Thanks: Manner (vv. 11b-12a)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01375" y="1568333"/>
            <a:ext cx="4054821" cy="4315680"/>
          </a:xfrm>
        </p:spPr>
        <p:txBody>
          <a:bodyPr anchor="t">
            <a:normAutofit/>
          </a:bodyPr>
          <a:lstStyle/>
          <a:p>
            <a:pPr marL="514350" indent="-514350" algn="l">
              <a:buAutoNum type="alphaUcPeriod"/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With Joy</a:t>
            </a:r>
          </a:p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Galatia SIL"/>
              </a:rPr>
              <a:t>     </a:t>
            </a:r>
            <a:r>
              <a:rPr lang="el-GR" sz="3200" b="1" i="0" dirty="0">
                <a:solidFill>
                  <a:srgbClr val="000000"/>
                </a:solidFill>
                <a:effectLst/>
                <a:latin typeface="Galatia SIL"/>
              </a:rPr>
              <a:t>Μετὰ χαρᾶς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514350" indent="-514350" algn="l">
              <a:buAutoNum type="alphaUcPeriod" startAt="2"/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Pattern of living</a:t>
            </a:r>
          </a:p>
          <a:p>
            <a:pPr algn="l"/>
            <a:r>
              <a:rPr lang="en-US" sz="3200" b="0" i="0" dirty="0">
                <a:solidFill>
                  <a:srgbClr val="000000"/>
                </a:solidFill>
                <a:effectLst/>
                <a:latin typeface="Galatia SIL"/>
              </a:rPr>
              <a:t>     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Galatia SIL"/>
              </a:rPr>
              <a:t> </a:t>
            </a:r>
            <a:r>
              <a:rPr lang="el-GR" sz="3200" b="1" i="0" dirty="0">
                <a:solidFill>
                  <a:srgbClr val="000000"/>
                </a:solidFill>
                <a:effectLst/>
                <a:latin typeface="Galatia SIL"/>
              </a:rPr>
              <a:t>εὐχαριστοῦντες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3" descr="A plate with a design on it&#10;&#10;Description automatically generated">
            <a:extLst>
              <a:ext uri="{FF2B5EF4-FFF2-40B4-BE49-F238E27FC236}">
                <a16:creationId xmlns:a16="http://schemas.microsoft.com/office/drawing/2014/main" id="{5B8AE2F9-54F9-A7C6-5699-51A02337CB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82"/>
          <a:stretch/>
        </p:blipFill>
        <p:spPr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47877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1174" y="161640"/>
            <a:ext cx="4640805" cy="1091974"/>
          </a:xfrm>
        </p:spPr>
        <p:txBody>
          <a:bodyPr anchor="b">
            <a:normAutofit/>
          </a:bodyPr>
          <a:lstStyle/>
          <a:p>
            <a:pPr algn="l"/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 II. Giving Thanks: to whom (vv. 12b-14)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5593" y="1334444"/>
            <a:ext cx="4704352" cy="4729227"/>
          </a:xfrm>
        </p:spPr>
        <p:txBody>
          <a:bodyPr anchor="t">
            <a:normAutofit/>
          </a:bodyPr>
          <a:lstStyle/>
          <a:p>
            <a:pPr algn="l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A.  He qualified you.</a:t>
            </a:r>
          </a:p>
          <a:p>
            <a:pPr algn="l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B. He rescued us.</a:t>
            </a:r>
          </a:p>
          <a:p>
            <a:pPr algn="l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C. He transferred us.</a:t>
            </a:r>
          </a:p>
          <a:p>
            <a:pPr algn="l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D. In His Son we have redemption. </a:t>
            </a:r>
          </a:p>
        </p:txBody>
      </p:sp>
      <p:pic>
        <p:nvPicPr>
          <p:cNvPr id="4" name="Picture 3" descr="A plate with a design on it&#10;&#10;Description automatically generated">
            <a:extLst>
              <a:ext uri="{FF2B5EF4-FFF2-40B4-BE49-F238E27FC236}">
                <a16:creationId xmlns:a16="http://schemas.microsoft.com/office/drawing/2014/main" id="{5B8AE2F9-54F9-A7C6-5699-51A02337CB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82"/>
          <a:stretch/>
        </p:blipFill>
        <p:spPr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88795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55502" y="390817"/>
            <a:ext cx="3389515" cy="630115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CONCLUSION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55380" y="1269507"/>
            <a:ext cx="4536620" cy="4236513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i="1" dirty="0">
                <a:solidFill>
                  <a:srgbClr val="C00000"/>
                </a:solidFill>
              </a:rPr>
              <a:t>Summary of Teaching:</a:t>
            </a:r>
          </a:p>
          <a:p>
            <a:pPr algn="l"/>
            <a:endParaRPr lang="en-US" sz="3200" b="1" i="1" dirty="0">
              <a:solidFill>
                <a:srgbClr val="C00000"/>
              </a:solidFill>
            </a:endParaRPr>
          </a:p>
          <a:p>
            <a:pPr algn="l"/>
            <a:r>
              <a:rPr lang="en-US" sz="3200" b="1" i="1" dirty="0">
                <a:solidFill>
                  <a:srgbClr val="C00000"/>
                </a:solidFill>
              </a:rPr>
              <a:t>Importance to us:</a:t>
            </a:r>
          </a:p>
          <a:p>
            <a:pPr algn="l"/>
            <a:endParaRPr lang="en-US" sz="3200" b="1" i="1" dirty="0">
              <a:solidFill>
                <a:srgbClr val="C00000"/>
              </a:solidFill>
            </a:endParaRPr>
          </a:p>
          <a:p>
            <a:pPr algn="l"/>
            <a:r>
              <a:rPr lang="en-US" sz="3200" b="1" i="1" dirty="0">
                <a:solidFill>
                  <a:srgbClr val="C00000"/>
                </a:solidFill>
              </a:rPr>
              <a:t>Lingering question:</a:t>
            </a:r>
          </a:p>
          <a:p>
            <a:pPr algn="l"/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3" descr="A plate with a design on it&#10;&#10;Description automatically generated">
            <a:extLst>
              <a:ext uri="{FF2B5EF4-FFF2-40B4-BE49-F238E27FC236}">
                <a16:creationId xmlns:a16="http://schemas.microsoft.com/office/drawing/2014/main" id="{5B8AE2F9-54F9-A7C6-5699-51A02337CB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82"/>
          <a:stretch/>
        </p:blipFill>
        <p:spPr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54804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140</Words>
  <Application>Microsoft Office PowerPoint</Application>
  <PresentationFormat>Widescreen</PresentationFormat>
  <Paragraphs>39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Aptos</vt:lpstr>
      <vt:lpstr>Aptos Display</vt:lpstr>
      <vt:lpstr>Arial</vt:lpstr>
      <vt:lpstr>Calibri</vt:lpstr>
      <vt:lpstr>Galatia SIL</vt:lpstr>
      <vt:lpstr>office theme</vt:lpstr>
      <vt:lpstr>INTRODUCTION</vt:lpstr>
      <vt:lpstr>CONTEXT</vt:lpstr>
      <vt:lpstr>Grammatical Structure</vt:lpstr>
      <vt:lpstr> I. Giving Thanks: Manner (vv. 11b-12a)</vt:lpstr>
      <vt:lpstr> II. Giving Thanks: to whom (vv. 12b-14)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Lorin Cranford</dc:creator>
  <cp:lastModifiedBy>Lorin Cranford</cp:lastModifiedBy>
  <cp:revision>2</cp:revision>
  <dcterms:created xsi:type="dcterms:W3CDTF">2024-01-23T17:39:39Z</dcterms:created>
  <dcterms:modified xsi:type="dcterms:W3CDTF">2024-01-23T21:38:09Z</dcterms:modified>
</cp:coreProperties>
</file>