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2_C41D5A9D.xml" ContentType="application/vnd.ms-powerpoint.comments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7789F94-DBEA-F43F-9075-4E5AA722DD19}" name="Lorin Cranford" initials="LC" userId="7e2bd4f371e14291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E2105B-7E44-47A1-AA6A-E1B39B275084}" v="602" dt="2022-12-09T03:10:37.332"/>
    <p1510:client id="{356A0EB0-EEF1-4503-9C32-152507223EBB}" v="7" dt="2022-08-05T15:42:11.123"/>
    <p1510:client id="{70AC5A47-65C5-43C5-BD6E-5534C0A8449B}" v="1066" dt="2022-12-06T02:52:10.061"/>
    <p1510:client id="{8A5E1C7C-EFB2-4B00-BB1A-0D705B58B9A9}" v="31" dt="2022-08-05T15:40:45.368"/>
    <p1510:client id="{F29B35B9-1864-4A5F-BC5C-3D1BC8A81F70}" v="42" dt="2022-08-06T00:28:46.8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comments/modernComment_102_C41D5A9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0F41160-D1F5-4BA4-812E-F35F6FBA2E8B}" authorId="{57789F94-DBEA-F43F-9075-4E5AA722DD19}" created="2022-08-05T18:18:45.333">
    <pc:sldMkLst xmlns:pc="http://schemas.microsoft.com/office/powerpoint/2013/main/command">
      <pc:docMk/>
      <pc:sldMk cId="3290258077" sldId="258"/>
    </pc:sldMkLst>
    <p188:txBody>
      <a:bodyPr/>
      <a:lstStyle/>
      <a:p>
        <a:r>
          <a:rPr lang="en-US"/>
          <a:t>Based on 3fold text division of Praescriptio
Exegetical Outline focused on 'then' meaning
Teaching Outline focused on 'now' application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12/11/2022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12/11/2022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12/11/2022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12/11/2022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12/11/2022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ooks/na28apparatus/article/COL.CH1" TargetMode="External"/><Relationship Id="rId2" Type="http://schemas.openxmlformats.org/officeDocument/2006/relationships/hyperlink" Target="https://biblia.com/books/na28/Col1.1-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2_C41D5A9D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biblia.com/books/na28/Col1.1-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biblia.com/books/na28apparatus/article/COL.CH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blia.com/books/cjbib/2Co13.7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075" y="1298448"/>
            <a:ext cx="9011727" cy="3255264"/>
          </a:xfrm>
        </p:spPr>
        <p:txBody>
          <a:bodyPr>
            <a:normAutofit fontScale="90000"/>
          </a:bodyPr>
          <a:lstStyle/>
          <a:p>
            <a:r>
              <a:rPr lang="en-US" sz="8000" err="1">
                <a:ea typeface="+mj-lt"/>
                <a:cs typeface="+mj-lt"/>
              </a:rPr>
              <a:t>Apprendre</a:t>
            </a:r>
            <a:endParaRPr lang="en-US" err="1"/>
          </a:p>
          <a:p>
            <a:endParaRPr lang="en-US"/>
          </a:p>
          <a:p>
            <a:r>
              <a:rPr lang="en-US" sz="8000">
                <a:ea typeface="+mj-lt"/>
                <a:cs typeface="+mj-lt"/>
              </a:rPr>
              <a:t>à </a:t>
            </a:r>
            <a:r>
              <a:rPr lang="en-US" sz="8000" err="1">
                <a:ea typeface="+mj-lt"/>
                <a:cs typeface="+mj-lt"/>
              </a:rPr>
              <a:t>propos</a:t>
            </a:r>
            <a:r>
              <a:rPr lang="en-US" sz="8000">
                <a:ea typeface="+mj-lt"/>
                <a:cs typeface="+mj-lt"/>
              </a:rPr>
              <a:t> de </a:t>
            </a:r>
            <a:r>
              <a:rPr lang="en-US" sz="8000" err="1">
                <a:ea typeface="+mj-lt"/>
                <a:cs typeface="+mj-lt"/>
              </a:rPr>
              <a:t>votre</a:t>
            </a:r>
            <a:r>
              <a:rPr lang="en-US" sz="8000">
                <a:ea typeface="+mj-lt"/>
                <a:cs typeface="+mj-lt"/>
              </a:rPr>
              <a:t> </a:t>
            </a:r>
            <a:r>
              <a:rPr lang="en-US" sz="8000" err="1">
                <a:ea typeface="+mj-lt"/>
                <a:cs typeface="+mj-lt"/>
              </a:rPr>
              <a:t>salut</a:t>
            </a:r>
            <a:endParaRPr lang="en-US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220" y="4670246"/>
            <a:ext cx="7507995" cy="914400"/>
          </a:xfrm>
        </p:spPr>
        <p:txBody>
          <a:bodyPr>
            <a:normAutofit/>
          </a:bodyPr>
          <a:lstStyle/>
          <a:p>
            <a:r>
              <a:rPr lang="en-US" sz="4000" dirty="0">
                <a:ea typeface="+mn-lt"/>
                <a:cs typeface="+mn-lt"/>
              </a:rPr>
              <a:t>Un examen de Col. 1.1-2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9CFC21B-54E9-CC02-28C4-57BF02EF34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3725" y="968747"/>
            <a:ext cx="2224278" cy="222427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5E7CEB-F152-6AF9-FC8D-F73B16816762}"/>
              </a:ext>
            </a:extLst>
          </p:cNvPr>
          <p:cNvSpPr txBox="1"/>
          <p:nvPr/>
        </p:nvSpPr>
        <p:spPr>
          <a:xfrm>
            <a:off x="9191014" y="1639319"/>
            <a:ext cx="3240041" cy="40318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dirty="0">
                <a:ea typeface="+mn-lt"/>
                <a:cs typeface="+mn-lt"/>
              </a:rPr>
              <a:t>Objectif </a:t>
            </a:r>
            <a:r>
              <a:rPr lang="en-US" sz="2000" dirty="0" err="1">
                <a:ea typeface="+mn-lt"/>
                <a:cs typeface="+mn-lt"/>
              </a:rPr>
              <a:t>d'apprentissage</a:t>
            </a:r>
            <a:r>
              <a:rPr lang="en-US" sz="2000" dirty="0">
                <a:ea typeface="+mn-lt"/>
                <a:cs typeface="+mn-lt"/>
              </a:rPr>
              <a:t> :             </a:t>
            </a:r>
            <a:r>
              <a:rPr lang="en-US" sz="2000" dirty="0" err="1">
                <a:ea typeface="+mn-lt"/>
                <a:cs typeface="+mn-lt"/>
              </a:rPr>
              <a:t>Selon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besoin</a:t>
            </a:r>
            <a:endParaRPr lang="en-US" dirty="0"/>
          </a:p>
          <a:p>
            <a:r>
              <a:rPr lang="en-US" sz="2000" dirty="0">
                <a:ea typeface="+mn-lt"/>
                <a:cs typeface="+mn-lt"/>
              </a:rPr>
              <a:t>     </a:t>
            </a:r>
            <a:r>
              <a:rPr lang="en-US" sz="2000" dirty="0" err="1">
                <a:ea typeface="+mn-lt"/>
                <a:cs typeface="+mn-lt"/>
              </a:rPr>
              <a:t>Défini</a:t>
            </a:r>
            <a:r>
              <a:rPr lang="en-US" sz="2000" dirty="0">
                <a:ea typeface="+mn-lt"/>
                <a:cs typeface="+mn-lt"/>
              </a:rPr>
              <a:t> par </a:t>
            </a:r>
            <a:r>
              <a:rPr lang="en-US" sz="2000" dirty="0" err="1">
                <a:ea typeface="+mn-lt"/>
                <a:cs typeface="+mn-lt"/>
              </a:rPr>
              <a:t>l'écriture</a:t>
            </a:r>
            <a:endParaRPr lang="en-US" dirty="0" err="1"/>
          </a:p>
          <a:p>
            <a:endParaRPr lang="en-US">
              <a:ea typeface="+mn-lt"/>
              <a:cs typeface="+mn-lt"/>
            </a:endParaRPr>
          </a:p>
          <a:p>
            <a:r>
              <a:rPr lang="en-US" sz="2000" dirty="0" err="1">
                <a:ea typeface="+mn-lt"/>
                <a:cs typeface="+mn-lt"/>
              </a:rPr>
              <a:t>Méthodologie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interprétative</a:t>
            </a:r>
            <a:endParaRPr lang="en-US" dirty="0" err="1"/>
          </a:p>
          <a:p>
            <a:r>
              <a:rPr lang="en-US" sz="2000" dirty="0">
                <a:ea typeface="+mn-lt"/>
                <a:cs typeface="+mn-lt"/>
              </a:rPr>
              <a:t>     </a:t>
            </a:r>
            <a:r>
              <a:rPr lang="en-US" sz="2000" dirty="0" err="1">
                <a:ea typeface="+mn-lt"/>
                <a:cs typeface="+mn-lt"/>
              </a:rPr>
              <a:t>Partie</a:t>
            </a:r>
            <a:r>
              <a:rPr lang="en-US" sz="2000" dirty="0">
                <a:ea typeface="+mn-lt"/>
                <a:cs typeface="+mn-lt"/>
              </a:rPr>
              <a:t> 1: </a:t>
            </a:r>
            <a:r>
              <a:rPr lang="en-US" sz="2000" dirty="0" err="1">
                <a:ea typeface="+mn-lt"/>
                <a:cs typeface="+mn-lt"/>
              </a:rPr>
              <a:t>Exégèse</a:t>
            </a:r>
            <a:r>
              <a:rPr lang="en-US" sz="2000" dirty="0">
                <a:ea typeface="+mn-lt"/>
                <a:cs typeface="+mn-lt"/>
              </a:rPr>
              <a:t> </a:t>
            </a:r>
            <a:endParaRPr lang="en-US" dirty="0"/>
          </a:p>
          <a:p>
            <a:r>
              <a:rPr lang="en-US" sz="2000" dirty="0">
                <a:ea typeface="+mn-lt"/>
                <a:cs typeface="+mn-lt"/>
              </a:rPr>
              <a:t>     </a:t>
            </a:r>
            <a:r>
              <a:rPr lang="en-US" sz="2000" dirty="0" err="1">
                <a:ea typeface="+mn-lt"/>
                <a:cs typeface="+mn-lt"/>
              </a:rPr>
              <a:t>Partie</a:t>
            </a:r>
            <a:r>
              <a:rPr lang="en-US" sz="2000" dirty="0">
                <a:ea typeface="+mn-lt"/>
                <a:cs typeface="+mn-lt"/>
              </a:rPr>
              <a:t> 2: Exposition</a:t>
            </a:r>
            <a:endParaRPr lang="en-US" dirty="0"/>
          </a:p>
          <a:p>
            <a:endParaRPr lang="en-US"/>
          </a:p>
          <a:p>
            <a:r>
              <a:rPr lang="en-US" sz="2000" dirty="0">
                <a:ea typeface="+mn-lt"/>
                <a:cs typeface="+mn-lt"/>
              </a:rPr>
              <a:t>Étude participative: </a:t>
            </a:r>
            <a:endParaRPr lang="en-US" dirty="0">
              <a:ea typeface="+mn-lt"/>
              <a:cs typeface="+mn-lt"/>
            </a:endParaRPr>
          </a:p>
          <a:p>
            <a:r>
              <a:rPr lang="en-US" sz="2000" dirty="0">
                <a:ea typeface="+mn-lt"/>
                <a:cs typeface="+mn-lt"/>
              </a:rPr>
              <a:t>     </a:t>
            </a:r>
            <a:r>
              <a:rPr lang="en-US" sz="2000" dirty="0" err="1">
                <a:ea typeface="+mn-lt"/>
                <a:cs typeface="+mn-lt"/>
              </a:rPr>
              <a:t>Partie</a:t>
            </a:r>
            <a:r>
              <a:rPr lang="en-US" sz="2000" dirty="0">
                <a:ea typeface="+mn-lt"/>
                <a:cs typeface="+mn-lt"/>
              </a:rPr>
              <a:t> </a:t>
            </a:r>
            <a:endParaRPr lang="en-US" dirty="0">
              <a:ea typeface="+mn-lt"/>
              <a:cs typeface="+mn-lt"/>
            </a:endParaRPr>
          </a:p>
          <a:p>
            <a:r>
              <a:rPr lang="en-US" sz="2000" dirty="0">
                <a:ea typeface="+mn-lt"/>
                <a:cs typeface="+mn-lt"/>
              </a:rPr>
              <a:t>         Question/</a:t>
            </a:r>
            <a:r>
              <a:rPr lang="en-US" sz="2000" dirty="0" err="1">
                <a:ea typeface="+mn-lt"/>
                <a:cs typeface="+mn-lt"/>
              </a:rPr>
              <a:t>Réponse</a:t>
            </a:r>
            <a:r>
              <a:rPr lang="en-US" sz="2000" dirty="0">
                <a:ea typeface="+mn-lt"/>
                <a:cs typeface="+mn-lt"/>
              </a:rPr>
              <a:t> </a:t>
            </a:r>
            <a:endParaRPr lang="en-US" dirty="0"/>
          </a:p>
          <a:p>
            <a:r>
              <a:rPr lang="en-US" sz="2000" dirty="0">
                <a:ea typeface="+mn-lt"/>
                <a:cs typeface="+mn-lt"/>
              </a:rPr>
              <a:t>     </a:t>
            </a:r>
            <a:r>
              <a:rPr lang="en-US" sz="2000" dirty="0" err="1">
                <a:ea typeface="+mn-lt"/>
                <a:cs typeface="+mn-lt"/>
              </a:rPr>
              <a:t>Partie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conférence</a:t>
            </a:r>
            <a:endParaRPr lang="en-US" dirty="0" err="1"/>
          </a:p>
          <a:p>
            <a:r>
              <a:rPr lang="en-US" sz="2000" dirty="0">
                <a:ea typeface="+mn-lt"/>
                <a:cs typeface="+mn-lt"/>
              </a:rPr>
              <a:t>     Tout le monde </a:t>
            </a:r>
            <a:r>
              <a:rPr lang="en-US" sz="2000" dirty="0" err="1">
                <a:ea typeface="+mn-lt"/>
                <a:cs typeface="+mn-lt"/>
              </a:rPr>
              <a:t>impliqué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3059316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89970-4C96-A041-EE99-001F812C4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3374" y="967318"/>
            <a:ext cx="3533519" cy="460118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b="1" i="1"/>
              <a:t>      </a:t>
            </a:r>
            <a:r>
              <a:rPr lang="en-US" sz="2800" err="1">
                <a:ea typeface="+mj-lt"/>
                <a:cs typeface="+mj-lt"/>
              </a:rPr>
              <a:t>Prescriptio</a:t>
            </a:r>
            <a:endParaRPr lang="en-US" sz="2800" err="1"/>
          </a:p>
          <a:p>
            <a:r>
              <a:rPr lang="en-US" sz="2800">
                <a:ea typeface="+mj-lt"/>
                <a:cs typeface="+mj-lt"/>
              </a:rPr>
              <a:t>   </a:t>
            </a:r>
            <a:r>
              <a:rPr lang="en-US" sz="2400">
                <a:ea typeface="+mj-lt"/>
                <a:cs typeface="+mj-lt"/>
              </a:rPr>
              <a:t>  Lettre </a:t>
            </a:r>
            <a:r>
              <a:rPr lang="en-US" sz="2400" err="1">
                <a:ea typeface="+mj-lt"/>
                <a:cs typeface="+mj-lt"/>
              </a:rPr>
              <a:t>d'identité</a:t>
            </a:r>
            <a:endParaRPr lang="en-US" sz="2400"/>
          </a:p>
          <a:p>
            <a:endParaRPr lang="en-US" sz="2800"/>
          </a:p>
          <a:p>
            <a:r>
              <a:rPr lang="en-US" sz="2800" err="1">
                <a:ea typeface="+mj-lt"/>
                <a:cs typeface="+mj-lt"/>
              </a:rPr>
              <a:t>Superscriptio</a:t>
            </a:r>
            <a:r>
              <a:rPr lang="en-US" sz="2800">
                <a:ea typeface="+mj-lt"/>
                <a:cs typeface="+mj-lt"/>
              </a:rPr>
              <a:t>: </a:t>
            </a:r>
            <a:endParaRPr lang="en-US" sz="2800"/>
          </a:p>
          <a:p>
            <a:r>
              <a:rPr lang="en-US" sz="2800">
                <a:ea typeface="+mj-lt"/>
                <a:cs typeface="+mj-lt"/>
              </a:rPr>
              <a:t>      </a:t>
            </a:r>
            <a:r>
              <a:rPr lang="en-US" sz="2400" err="1">
                <a:ea typeface="+mj-lt"/>
                <a:cs typeface="+mj-lt"/>
              </a:rPr>
              <a:t>expéditeur</a:t>
            </a:r>
            <a:r>
              <a:rPr lang="en-US" sz="2400">
                <a:ea typeface="+mj-lt"/>
                <a:cs typeface="+mj-lt"/>
              </a:rPr>
              <a:t> de la </a:t>
            </a:r>
            <a:r>
              <a:rPr lang="en-US" sz="2400" err="1">
                <a:ea typeface="+mj-lt"/>
                <a:cs typeface="+mj-lt"/>
              </a:rPr>
              <a:t>lettre</a:t>
            </a:r>
            <a:endParaRPr lang="en-US" sz="2400"/>
          </a:p>
          <a:p>
            <a:endParaRPr lang="en-US" sz="2400"/>
          </a:p>
          <a:p>
            <a:r>
              <a:rPr lang="en-US" sz="2800" err="1">
                <a:ea typeface="+mj-lt"/>
                <a:cs typeface="+mj-lt"/>
              </a:rPr>
              <a:t>Adscriptio</a:t>
            </a:r>
            <a:r>
              <a:rPr lang="en-US" sz="2800">
                <a:ea typeface="+mj-lt"/>
                <a:cs typeface="+mj-lt"/>
              </a:rPr>
              <a:t>: </a:t>
            </a:r>
            <a:endParaRPr lang="en-US" sz="2800"/>
          </a:p>
          <a:p>
            <a:r>
              <a:rPr lang="en-US" sz="2800">
                <a:ea typeface="+mj-lt"/>
                <a:cs typeface="+mj-lt"/>
              </a:rPr>
              <a:t>       </a:t>
            </a:r>
            <a:r>
              <a:rPr lang="en-US" sz="2400" err="1">
                <a:ea typeface="+mj-lt"/>
                <a:cs typeface="+mj-lt"/>
              </a:rPr>
              <a:t>destinataire</a:t>
            </a:r>
            <a:r>
              <a:rPr lang="en-US" sz="2400">
                <a:ea typeface="+mj-lt"/>
                <a:cs typeface="+mj-lt"/>
              </a:rPr>
              <a:t> de la </a:t>
            </a:r>
            <a:r>
              <a:rPr lang="en-US" sz="2400" err="1">
                <a:ea typeface="+mj-lt"/>
                <a:cs typeface="+mj-lt"/>
              </a:rPr>
              <a:t>lettre</a:t>
            </a:r>
            <a:endParaRPr lang="en-US" sz="2400"/>
          </a:p>
          <a:p>
            <a:endParaRPr lang="en-US" sz="2800">
              <a:ea typeface="+mj-lt"/>
              <a:cs typeface="+mj-lt"/>
            </a:endParaRPr>
          </a:p>
          <a:p>
            <a:r>
              <a:rPr lang="en-US" sz="2800" err="1">
                <a:ea typeface="+mj-lt"/>
                <a:cs typeface="+mj-lt"/>
              </a:rPr>
              <a:t>Salutatio</a:t>
            </a:r>
            <a:r>
              <a:rPr lang="en-US" sz="2800">
                <a:ea typeface="+mj-lt"/>
                <a:cs typeface="+mj-lt"/>
              </a:rPr>
              <a:t>: </a:t>
            </a:r>
            <a:endParaRPr lang="en-US" sz="2800"/>
          </a:p>
          <a:p>
            <a:r>
              <a:rPr lang="en-US" sz="2800">
                <a:ea typeface="+mj-lt"/>
                <a:cs typeface="+mj-lt"/>
              </a:rPr>
              <a:t>      </a:t>
            </a:r>
            <a:r>
              <a:rPr lang="en-US" sz="2400">
                <a:ea typeface="+mj-lt"/>
                <a:cs typeface="+mj-lt"/>
              </a:rPr>
              <a:t>salutation</a:t>
            </a:r>
            <a:endParaRPr lang="en-US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91310-12B3-8E6E-A63A-DB667B26B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1024" y="282244"/>
            <a:ext cx="3589838" cy="633467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l-GR" b="1" i="0">
                <a:solidFill>
                  <a:srgbClr val="FF0000"/>
                </a:solidFill>
                <a:effectLst/>
                <a:latin typeface="Galatia SIL"/>
              </a:rPr>
              <a:t>Παῦλος</a:t>
            </a:r>
            <a:r>
              <a:rPr lang="el-GR" b="0" i="0">
                <a:solidFill>
                  <a:srgbClr val="000000"/>
                </a:solidFill>
                <a:effectLst/>
                <a:latin typeface="Galatia SIL"/>
              </a:rPr>
              <a:t> </a:t>
            </a:r>
            <a:endParaRPr lang="en-US" b="0" i="0">
              <a:solidFill>
                <a:srgbClr val="000000"/>
              </a:solidFill>
              <a:effectLst/>
              <a:latin typeface="Galatia SIL"/>
            </a:endParaRPr>
          </a:p>
          <a:p>
            <a:r>
              <a:rPr lang="en-US">
                <a:solidFill>
                  <a:srgbClr val="000000"/>
                </a:solidFill>
                <a:latin typeface="Galatia SIL"/>
              </a:rPr>
              <a:t>   </a:t>
            </a:r>
            <a:r>
              <a:rPr lang="el-GR" b="0" i="0">
                <a:solidFill>
                  <a:srgbClr val="000000"/>
                </a:solidFill>
                <a:effectLst/>
                <a:latin typeface="Galatia SIL"/>
              </a:rPr>
              <a:t>ἀπόστολος </a:t>
            </a:r>
            <a:endParaRPr lang="en-US" b="0" i="0">
              <a:solidFill>
                <a:srgbClr val="000000"/>
              </a:solidFill>
              <a:effectLst/>
              <a:latin typeface="Galatia SIL"/>
            </a:endParaRPr>
          </a:p>
          <a:p>
            <a:r>
              <a:rPr lang="en-US">
                <a:solidFill>
                  <a:srgbClr val="000000"/>
                </a:solidFill>
                <a:latin typeface="Galatia SIL"/>
              </a:rPr>
              <a:t>          </a:t>
            </a:r>
            <a:r>
              <a:rPr lang="el-GR" b="0" i="0">
                <a:solidFill>
                  <a:srgbClr val="000000"/>
                </a:solidFill>
                <a:effectLst/>
                <a:latin typeface="Galatia SIL"/>
              </a:rPr>
              <a:t>Χριστοῦ</a:t>
            </a:r>
            <a:r>
              <a:rPr lang="el-GR" b="0" i="0" u="none" strike="noStrike">
                <a:solidFill>
                  <a:srgbClr val="FD544F"/>
                </a:solidFill>
                <a:effectLst/>
                <a:latin typeface="SBL Greek"/>
                <a:hlinkClick r:id="rId2"/>
              </a:rPr>
              <a:t>*</a:t>
            </a:r>
            <a:r>
              <a:rPr lang="el-GR" b="0" i="0">
                <a:solidFill>
                  <a:srgbClr val="000000"/>
                </a:solidFill>
                <a:effectLst/>
                <a:latin typeface="SBL Greek"/>
              </a:rPr>
              <a:t> </a:t>
            </a:r>
            <a:r>
              <a:rPr lang="el-GR" b="0" i="0">
                <a:solidFill>
                  <a:srgbClr val="000000"/>
                </a:solidFill>
                <a:effectLst/>
                <a:latin typeface="Galatia SIL"/>
              </a:rPr>
              <a:t>Ἰησοῦ </a:t>
            </a:r>
            <a:endParaRPr lang="en-US" b="0" i="0">
              <a:solidFill>
                <a:srgbClr val="000000"/>
              </a:solidFill>
              <a:effectLst/>
              <a:latin typeface="Galatia SIL"/>
            </a:endParaRPr>
          </a:p>
          <a:p>
            <a:r>
              <a:rPr lang="en-US">
                <a:solidFill>
                  <a:srgbClr val="000000"/>
                </a:solidFill>
                <a:latin typeface="Galatia SIL"/>
              </a:rPr>
              <a:t>          </a:t>
            </a:r>
            <a:r>
              <a:rPr lang="el-GR" b="0" i="0">
                <a:solidFill>
                  <a:srgbClr val="000000"/>
                </a:solidFill>
                <a:effectLst/>
                <a:latin typeface="Galatia SIL"/>
              </a:rPr>
              <a:t>διὰ θελήματος θεοῦ </a:t>
            </a:r>
            <a:endParaRPr lang="en-US" b="0" i="0">
              <a:solidFill>
                <a:srgbClr val="000000"/>
              </a:solidFill>
              <a:effectLst/>
              <a:latin typeface="Galatia SIL"/>
            </a:endParaRPr>
          </a:p>
          <a:p>
            <a:r>
              <a:rPr lang="en-US" b="0" i="0">
                <a:solidFill>
                  <a:srgbClr val="000000"/>
                </a:solidFill>
                <a:effectLst/>
                <a:latin typeface="Galatia SIL"/>
              </a:rPr>
              <a:t>          </a:t>
            </a:r>
            <a:r>
              <a:rPr lang="el-GR" b="0" i="0">
                <a:solidFill>
                  <a:srgbClr val="000000"/>
                </a:solidFill>
                <a:effectLst/>
                <a:latin typeface="Galatia SIL"/>
              </a:rPr>
              <a:t>καὶ </a:t>
            </a:r>
            <a:endParaRPr lang="en-US" b="0" i="0">
              <a:solidFill>
                <a:srgbClr val="000000"/>
              </a:solidFill>
              <a:effectLst/>
              <a:latin typeface="Galatia SIL"/>
            </a:endParaRPr>
          </a:p>
          <a:p>
            <a:r>
              <a:rPr lang="el-GR" b="1" i="0">
                <a:solidFill>
                  <a:srgbClr val="FF0000"/>
                </a:solidFill>
                <a:effectLst/>
                <a:latin typeface="Galatia SIL"/>
              </a:rPr>
              <a:t>Τιμόθεος</a:t>
            </a:r>
            <a:r>
              <a:rPr lang="el-GR" b="0" i="0">
                <a:solidFill>
                  <a:srgbClr val="000000"/>
                </a:solidFill>
                <a:effectLst/>
                <a:latin typeface="Galatia SIL"/>
              </a:rPr>
              <a:t> </a:t>
            </a:r>
            <a:endParaRPr lang="en-US" b="0" i="0">
              <a:solidFill>
                <a:srgbClr val="000000"/>
              </a:solidFill>
              <a:effectLst/>
              <a:latin typeface="Galatia SIL"/>
            </a:endParaRPr>
          </a:p>
          <a:p>
            <a:r>
              <a:rPr lang="en-US">
                <a:solidFill>
                  <a:srgbClr val="000000"/>
                </a:solidFill>
                <a:latin typeface="Galatia SIL"/>
              </a:rPr>
              <a:t>  </a:t>
            </a:r>
            <a:r>
              <a:rPr lang="el-GR" b="0" i="0">
                <a:solidFill>
                  <a:srgbClr val="000000"/>
                </a:solidFill>
                <a:effectLst/>
                <a:latin typeface="Galatia SIL"/>
              </a:rPr>
              <a:t>ὁ ἀδελφὸς</a:t>
            </a:r>
            <a:r>
              <a:rPr lang="el-GR" b="0" i="0">
                <a:solidFill>
                  <a:srgbClr val="000000"/>
                </a:solidFill>
                <a:effectLst/>
                <a:latin typeface="SBL Greek"/>
              </a:rPr>
              <a:t> </a:t>
            </a:r>
            <a:endParaRPr lang="en-US" b="0" i="0">
              <a:solidFill>
                <a:srgbClr val="000000"/>
              </a:solidFill>
              <a:effectLst/>
              <a:latin typeface="SBL Greek"/>
            </a:endParaRPr>
          </a:p>
          <a:p>
            <a:r>
              <a:rPr lang="en-US" b="0" i="0">
                <a:solidFill>
                  <a:srgbClr val="000000"/>
                </a:solidFill>
                <a:effectLst/>
                <a:latin typeface="Galatia SIL"/>
              </a:rPr>
              <a:t>                    </a:t>
            </a:r>
            <a:r>
              <a:rPr lang="el-GR" b="0" i="0">
                <a:solidFill>
                  <a:srgbClr val="000000"/>
                </a:solidFill>
                <a:effectLst/>
                <a:latin typeface="Galatia SIL"/>
              </a:rPr>
              <a:t>ἐν</a:t>
            </a:r>
            <a:r>
              <a:rPr lang="el-GR" b="0" i="0">
                <a:solidFill>
                  <a:srgbClr val="000000"/>
                </a:solidFill>
                <a:effectLst/>
                <a:latin typeface="SBL Greek"/>
              </a:rPr>
              <a:t> </a:t>
            </a:r>
            <a:r>
              <a:rPr lang="el-GR" b="0" i="0" u="none" strike="noStrike" baseline="30000">
                <a:solidFill>
                  <a:srgbClr val="FD544F"/>
                </a:solidFill>
                <a:effectLst/>
                <a:latin typeface="SBL Greek"/>
                <a:hlinkClick r:id="rId3"/>
              </a:rPr>
              <a:t>* </a:t>
            </a:r>
            <a:r>
              <a:rPr lang="el-GR" b="0" i="0">
                <a:solidFill>
                  <a:srgbClr val="000000"/>
                </a:solidFill>
                <a:effectLst/>
                <a:latin typeface="Galatia SIL"/>
              </a:rPr>
              <a:t>Κολοσσαῖς </a:t>
            </a:r>
            <a:endParaRPr lang="en-US" b="0" i="0">
              <a:solidFill>
                <a:srgbClr val="000000"/>
              </a:solidFill>
              <a:effectLst/>
              <a:latin typeface="Galatia SIL"/>
            </a:endParaRPr>
          </a:p>
          <a:p>
            <a:r>
              <a:rPr lang="en-US" b="0" i="0">
                <a:solidFill>
                  <a:srgbClr val="000000"/>
                </a:solidFill>
                <a:effectLst/>
                <a:latin typeface="Galatia SIL"/>
              </a:rPr>
              <a:t>                    </a:t>
            </a:r>
            <a:r>
              <a:rPr lang="el-GR" b="0" i="0">
                <a:solidFill>
                  <a:srgbClr val="000000"/>
                </a:solidFill>
                <a:effectLst/>
                <a:latin typeface="Galatia SIL"/>
              </a:rPr>
              <a:t>ἁγίοις καὶ πιστοῖς</a:t>
            </a:r>
            <a:endParaRPr lang="en-US" b="1" i="0">
              <a:solidFill>
                <a:srgbClr val="000000"/>
              </a:solidFill>
              <a:effectLst/>
              <a:latin typeface="SBL Greek"/>
            </a:endParaRPr>
          </a:p>
          <a:p>
            <a:r>
              <a:rPr lang="el-GR" i="0">
                <a:solidFill>
                  <a:srgbClr val="FF0000"/>
                </a:solidFill>
                <a:effectLst/>
                <a:latin typeface="SBL Greek"/>
              </a:rPr>
              <a:t> </a:t>
            </a:r>
            <a:r>
              <a:rPr lang="el-GR" b="1" i="0">
                <a:solidFill>
                  <a:srgbClr val="FF0000"/>
                </a:solidFill>
                <a:effectLst/>
                <a:latin typeface="Galatia SIL"/>
              </a:rPr>
              <a:t>τοῖς</a:t>
            </a:r>
            <a:r>
              <a:rPr lang="en-US" b="1" i="0">
                <a:solidFill>
                  <a:srgbClr val="FF0000"/>
                </a:solidFill>
                <a:effectLst/>
                <a:latin typeface="Galatia SIL"/>
              </a:rPr>
              <a:t>…</a:t>
            </a:r>
            <a:r>
              <a:rPr lang="el-GR" b="1" i="0">
                <a:solidFill>
                  <a:srgbClr val="FF0000"/>
                </a:solidFill>
                <a:effectLst/>
                <a:latin typeface="Galatia SIL"/>
              </a:rPr>
              <a:t> ἀδελφοῖς </a:t>
            </a:r>
            <a:endParaRPr lang="en-US" b="1" i="0">
              <a:solidFill>
                <a:srgbClr val="FF0000"/>
              </a:solidFill>
              <a:effectLst/>
              <a:latin typeface="Galatia SIL"/>
            </a:endParaRPr>
          </a:p>
          <a:p>
            <a:r>
              <a:rPr lang="en-US">
                <a:solidFill>
                  <a:srgbClr val="000000"/>
                </a:solidFill>
                <a:latin typeface="Galatia SIL"/>
              </a:rPr>
              <a:t>                    </a:t>
            </a:r>
            <a:r>
              <a:rPr lang="el-GR" b="0" i="0">
                <a:solidFill>
                  <a:srgbClr val="000000"/>
                </a:solidFill>
                <a:effectLst/>
                <a:latin typeface="Galatia SIL"/>
              </a:rPr>
              <a:t>ἐν Χριστῷ</a:t>
            </a:r>
            <a:r>
              <a:rPr lang="el-GR" b="0" i="0" u="none" strike="noStrike" baseline="30000">
                <a:solidFill>
                  <a:srgbClr val="FD544F"/>
                </a:solidFill>
                <a:effectLst/>
                <a:latin typeface="SBL Greek"/>
                <a:hlinkClick r:id="rId3"/>
              </a:rPr>
              <a:t>*</a:t>
            </a:r>
            <a:endParaRPr lang="en-US" b="0" i="0" u="none" strike="noStrike" baseline="30000">
              <a:solidFill>
                <a:srgbClr val="FD544F"/>
              </a:solidFill>
              <a:effectLst/>
              <a:latin typeface="SBL Greek"/>
            </a:endParaRPr>
          </a:p>
          <a:p>
            <a:r>
              <a:rPr lang="el-GR" b="1" i="0">
                <a:solidFill>
                  <a:srgbClr val="FF0000"/>
                </a:solidFill>
                <a:effectLst/>
                <a:latin typeface="Galatia SIL"/>
              </a:rPr>
              <a:t>χάρις </a:t>
            </a:r>
            <a:endParaRPr lang="en-US" b="1" i="0">
              <a:solidFill>
                <a:srgbClr val="FF0000"/>
              </a:solidFill>
              <a:effectLst/>
              <a:latin typeface="Galatia SIL"/>
            </a:endParaRPr>
          </a:p>
          <a:p>
            <a:r>
              <a:rPr lang="en-US" b="0" i="0">
                <a:solidFill>
                  <a:srgbClr val="000000"/>
                </a:solidFill>
                <a:effectLst/>
                <a:latin typeface="Galatia SIL"/>
              </a:rPr>
              <a:t>      </a:t>
            </a:r>
            <a:r>
              <a:rPr lang="el-GR" b="0" i="0">
                <a:solidFill>
                  <a:srgbClr val="000000"/>
                </a:solidFill>
                <a:effectLst/>
                <a:latin typeface="Galatia SIL"/>
              </a:rPr>
              <a:t>ὑμῖν </a:t>
            </a:r>
            <a:endParaRPr lang="en-US" b="0" i="0">
              <a:solidFill>
                <a:srgbClr val="000000"/>
              </a:solidFill>
              <a:effectLst/>
              <a:latin typeface="Galatia SIL"/>
            </a:endParaRPr>
          </a:p>
          <a:p>
            <a:r>
              <a:rPr lang="en-US" b="0" i="0">
                <a:solidFill>
                  <a:srgbClr val="000000"/>
                </a:solidFill>
                <a:effectLst/>
                <a:latin typeface="Galatia SIL"/>
              </a:rPr>
              <a:t>           </a:t>
            </a:r>
            <a:r>
              <a:rPr lang="el-GR" b="0" i="0">
                <a:solidFill>
                  <a:srgbClr val="000000"/>
                </a:solidFill>
                <a:effectLst/>
                <a:latin typeface="Galatia SIL"/>
              </a:rPr>
              <a:t>καὶ </a:t>
            </a:r>
            <a:endParaRPr lang="en-US" b="0" i="0">
              <a:solidFill>
                <a:srgbClr val="000000"/>
              </a:solidFill>
              <a:effectLst/>
              <a:latin typeface="Galatia SIL"/>
            </a:endParaRPr>
          </a:p>
          <a:p>
            <a:r>
              <a:rPr lang="el-GR" b="1" i="0">
                <a:solidFill>
                  <a:srgbClr val="FF0000"/>
                </a:solidFill>
                <a:effectLst/>
                <a:latin typeface="Galatia SIL"/>
              </a:rPr>
              <a:t>εἰρήνη </a:t>
            </a:r>
            <a:endParaRPr lang="en-US" b="1" i="0">
              <a:solidFill>
                <a:srgbClr val="FF0000"/>
              </a:solidFill>
              <a:effectLst/>
              <a:latin typeface="Galatia SIL"/>
            </a:endParaRPr>
          </a:p>
          <a:p>
            <a:r>
              <a:rPr lang="en-US" b="0" i="0">
                <a:solidFill>
                  <a:srgbClr val="000000"/>
                </a:solidFill>
                <a:effectLst/>
                <a:latin typeface="Galatia SIL"/>
              </a:rPr>
              <a:t>     </a:t>
            </a:r>
            <a:r>
              <a:rPr lang="el-GR" b="0" i="0">
                <a:solidFill>
                  <a:srgbClr val="000000"/>
                </a:solidFill>
                <a:effectLst/>
                <a:latin typeface="Galatia SIL"/>
              </a:rPr>
              <a:t>ἀπὸ θεοῦ </a:t>
            </a:r>
            <a:endParaRPr lang="en-US" b="0" i="0">
              <a:solidFill>
                <a:srgbClr val="000000"/>
              </a:solidFill>
              <a:effectLst/>
              <a:latin typeface="Galatia SIL"/>
            </a:endParaRPr>
          </a:p>
          <a:p>
            <a:r>
              <a:rPr lang="en-US" b="0" i="0">
                <a:solidFill>
                  <a:srgbClr val="000000"/>
                </a:solidFill>
                <a:effectLst/>
                <a:latin typeface="Galatia SIL"/>
              </a:rPr>
              <a:t>                </a:t>
            </a:r>
            <a:r>
              <a:rPr lang="el-GR" b="0" i="0">
                <a:solidFill>
                  <a:srgbClr val="000000"/>
                </a:solidFill>
                <a:effectLst/>
                <a:latin typeface="Galatia SIL"/>
              </a:rPr>
              <a:t>πατρὸς ἡμῶν</a:t>
            </a:r>
            <a:r>
              <a:rPr lang="el-GR" b="0" i="0" u="none" strike="noStrike" baseline="30000">
                <a:solidFill>
                  <a:srgbClr val="FD544F"/>
                </a:solidFill>
                <a:effectLst/>
                <a:latin typeface="SBL Greek"/>
                <a:hlinkClick r:id="rId3"/>
              </a:rPr>
              <a:t>* </a:t>
            </a:r>
            <a:r>
              <a:rPr lang="el-GR" b="0" i="0">
                <a:solidFill>
                  <a:srgbClr val="000000"/>
                </a:solidFill>
                <a:effectLst/>
                <a:latin typeface="SBL Greek"/>
              </a:rPr>
              <a:t>.</a:t>
            </a: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9C35F1-27A3-E2AD-73EE-113BC30AFB48}"/>
              </a:ext>
            </a:extLst>
          </p:cNvPr>
          <p:cNvSpPr txBox="1"/>
          <p:nvPr/>
        </p:nvSpPr>
        <p:spPr>
          <a:xfrm>
            <a:off x="3463564" y="384464"/>
            <a:ext cx="1500587" cy="618630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err="1"/>
              <a:t>Superscriptio</a:t>
            </a:r>
            <a:r>
              <a:rPr lang="en-US"/>
              <a:t>:</a:t>
            </a:r>
          </a:p>
          <a:p>
            <a:pPr algn="r"/>
            <a:endParaRPr lang="en-US"/>
          </a:p>
          <a:p>
            <a:pPr algn="r"/>
            <a:endParaRPr lang="en-US"/>
          </a:p>
          <a:p>
            <a:pPr algn="r"/>
            <a:endParaRPr lang="en-US"/>
          </a:p>
          <a:p>
            <a:pPr algn="r"/>
            <a:endParaRPr lang="en-US"/>
          </a:p>
          <a:p>
            <a:pPr algn="r"/>
            <a:endParaRPr lang="en-US"/>
          </a:p>
          <a:p>
            <a:pPr algn="r"/>
            <a:endParaRPr lang="en-US"/>
          </a:p>
          <a:p>
            <a:pPr algn="r"/>
            <a:endParaRPr lang="en-US"/>
          </a:p>
          <a:p>
            <a:pPr algn="r"/>
            <a:endParaRPr lang="en-US"/>
          </a:p>
          <a:p>
            <a:pPr algn="r"/>
            <a:endParaRPr lang="en-US"/>
          </a:p>
          <a:p>
            <a:pPr algn="r"/>
            <a:endParaRPr lang="en-US"/>
          </a:p>
          <a:p>
            <a:pPr algn="r"/>
            <a:r>
              <a:rPr lang="en-US" err="1"/>
              <a:t>Adscriptio</a:t>
            </a:r>
            <a:r>
              <a:rPr lang="en-US"/>
              <a:t>:</a:t>
            </a:r>
          </a:p>
          <a:p>
            <a:pPr algn="r"/>
            <a:endParaRPr lang="en-US"/>
          </a:p>
          <a:p>
            <a:pPr algn="r"/>
            <a:endParaRPr lang="en-US"/>
          </a:p>
          <a:p>
            <a:pPr algn="r"/>
            <a:r>
              <a:rPr lang="en-US" err="1"/>
              <a:t>Salutatio</a:t>
            </a:r>
            <a:r>
              <a:rPr lang="en-US"/>
              <a:t>:</a:t>
            </a:r>
          </a:p>
          <a:p>
            <a:pPr algn="r"/>
            <a:endParaRPr lang="en-US"/>
          </a:p>
          <a:p>
            <a:pPr algn="r"/>
            <a:endParaRPr lang="en-US"/>
          </a:p>
          <a:p>
            <a:pPr algn="r"/>
            <a:endParaRPr lang="en-US"/>
          </a:p>
          <a:p>
            <a:pPr algn="r"/>
            <a:endParaRPr lang="en-US"/>
          </a:p>
          <a:p>
            <a:pPr algn="r"/>
            <a:endParaRPr lang="en-US"/>
          </a:p>
          <a:p>
            <a:pPr algn="r"/>
            <a:endParaRPr lang="en-US"/>
          </a:p>
          <a:p>
            <a:pPr algn="r"/>
            <a:r>
              <a:rPr lang="en-US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E198A9-2CD4-BE9A-0CEA-AFB5BFB0284A}"/>
              </a:ext>
            </a:extLst>
          </p:cNvPr>
          <p:cNvSpPr txBox="1"/>
          <p:nvPr/>
        </p:nvSpPr>
        <p:spPr>
          <a:xfrm>
            <a:off x="8445395" y="284144"/>
            <a:ext cx="3403985" cy="59093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ea typeface="+mn-lt"/>
                <a:cs typeface="+mn-lt"/>
              </a:rPr>
              <a:t>Paul</a:t>
            </a:r>
            <a:endParaRPr lang="en-US" dirty="0">
              <a:solidFill>
                <a:srgbClr val="FF0000"/>
              </a:solidFill>
              <a:ea typeface="+mn-lt"/>
              <a:cs typeface="+mn-lt"/>
            </a:endParaRPr>
          </a:p>
          <a:p>
            <a:r>
              <a:rPr lang="en-US" sz="2000" dirty="0">
                <a:ea typeface="+mn-lt"/>
                <a:cs typeface="+mn-lt"/>
              </a:rPr>
              <a:t>    </a:t>
            </a:r>
            <a:r>
              <a:rPr lang="en-US" sz="2000" dirty="0" err="1">
                <a:ea typeface="+mn-lt"/>
                <a:cs typeface="+mn-lt"/>
              </a:rPr>
              <a:t>Apôtre</a:t>
            </a:r>
            <a:endParaRPr lang="en-US" dirty="0" err="1"/>
          </a:p>
          <a:p>
            <a:r>
              <a:rPr lang="en-US" sz="2000" dirty="0">
                <a:ea typeface="+mn-lt"/>
                <a:cs typeface="+mn-lt"/>
              </a:rPr>
              <a:t>           De Christ Jésus</a:t>
            </a:r>
            <a:endParaRPr lang="en-US" dirty="0"/>
          </a:p>
          <a:p>
            <a:r>
              <a:rPr lang="en-US" sz="2000" dirty="0">
                <a:ea typeface="+mn-lt"/>
                <a:cs typeface="+mn-lt"/>
              </a:rPr>
              <a:t>           Par la </a:t>
            </a:r>
            <a:r>
              <a:rPr lang="en-US" sz="2000" dirty="0" err="1">
                <a:ea typeface="+mn-lt"/>
                <a:cs typeface="+mn-lt"/>
              </a:rPr>
              <a:t>volonté</a:t>
            </a:r>
            <a:r>
              <a:rPr lang="en-US" sz="2000" dirty="0">
                <a:ea typeface="+mn-lt"/>
                <a:cs typeface="+mn-lt"/>
              </a:rPr>
              <a:t> de Dieu</a:t>
            </a:r>
            <a:endParaRPr lang="en-US" dirty="0">
              <a:ea typeface="+mn-lt"/>
              <a:cs typeface="+mn-lt"/>
            </a:endParaRPr>
          </a:p>
          <a:p>
            <a:endParaRPr lang="en-US">
              <a:ea typeface="+mn-lt"/>
              <a:cs typeface="+mn-lt"/>
            </a:endParaRPr>
          </a:p>
          <a:p>
            <a:r>
              <a:rPr lang="en-US" sz="2000" dirty="0">
                <a:ea typeface="+mn-lt"/>
                <a:cs typeface="+mn-lt"/>
              </a:rPr>
              <a:t>          et</a:t>
            </a:r>
            <a:endParaRPr lang="en-US" dirty="0"/>
          </a:p>
          <a:p>
            <a:r>
              <a:rPr lang="en-US" sz="2000" b="1" dirty="0" err="1">
                <a:solidFill>
                  <a:srgbClr val="FF0000"/>
                </a:solidFill>
                <a:ea typeface="+mn-lt"/>
                <a:cs typeface="+mn-lt"/>
              </a:rPr>
              <a:t>Timothine</a:t>
            </a:r>
            <a:endParaRPr lang="en-US" b="1" dirty="0" err="1">
              <a:solidFill>
                <a:srgbClr val="FF0000"/>
              </a:solidFill>
            </a:endParaRPr>
          </a:p>
          <a:p>
            <a:r>
              <a:rPr lang="en-US" sz="2000" dirty="0">
                <a:ea typeface="+mn-lt"/>
                <a:cs typeface="+mn-lt"/>
              </a:rPr>
              <a:t>    Notre frère</a:t>
            </a:r>
            <a:endParaRPr lang="en-US" dirty="0"/>
          </a:p>
          <a:p>
            <a:endParaRPr lang="en-US" sz="2000" dirty="0">
              <a:ea typeface="+mn-lt"/>
              <a:cs typeface="+mn-lt"/>
            </a:endParaRPr>
          </a:p>
          <a:p>
            <a:r>
              <a:rPr lang="en-US" sz="2000" dirty="0">
                <a:ea typeface="+mn-lt"/>
                <a:cs typeface="+mn-lt"/>
              </a:rPr>
              <a:t>                  Parmi les </a:t>
            </a:r>
            <a:r>
              <a:rPr lang="en-US" sz="2000" dirty="0" err="1">
                <a:ea typeface="+mn-lt"/>
                <a:cs typeface="+mn-lt"/>
              </a:rPr>
              <a:t>colosors</a:t>
            </a:r>
            <a:endParaRPr lang="en-US" dirty="0" err="1"/>
          </a:p>
          <a:p>
            <a:r>
              <a:rPr lang="en-US" sz="2000" dirty="0">
                <a:ea typeface="+mn-lt"/>
                <a:cs typeface="+mn-lt"/>
              </a:rPr>
              <a:t>                  sacré et </a:t>
            </a:r>
            <a:r>
              <a:rPr lang="en-US" sz="2000" dirty="0" err="1">
                <a:ea typeface="+mn-lt"/>
                <a:cs typeface="+mn-lt"/>
              </a:rPr>
              <a:t>fidèle</a:t>
            </a:r>
            <a:endParaRPr lang="en-US" dirty="0" err="1"/>
          </a:p>
          <a:p>
            <a:r>
              <a:rPr lang="en-US" sz="2000" b="1" dirty="0">
                <a:solidFill>
                  <a:srgbClr val="FF0000"/>
                </a:solidFill>
                <a:ea typeface="+mn-lt"/>
                <a:cs typeface="+mn-lt"/>
              </a:rPr>
              <a:t>Aux ... frères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sz="2000" dirty="0">
                <a:ea typeface="+mn-lt"/>
                <a:cs typeface="+mn-lt"/>
              </a:rPr>
              <a:t>                  dans le Christ</a:t>
            </a:r>
            <a:endParaRPr lang="en-US" dirty="0"/>
          </a:p>
          <a:p>
            <a:r>
              <a:rPr lang="en-US" sz="2000" b="1" dirty="0" err="1">
                <a:solidFill>
                  <a:srgbClr val="FF0000"/>
                </a:solidFill>
                <a:ea typeface="+mn-lt"/>
                <a:cs typeface="+mn-lt"/>
              </a:rPr>
              <a:t>Miséricorde</a:t>
            </a:r>
            <a:endParaRPr lang="en-US" b="1" dirty="0" err="1">
              <a:solidFill>
                <a:srgbClr val="FF0000"/>
              </a:solidFill>
            </a:endParaRPr>
          </a:p>
          <a:p>
            <a:r>
              <a:rPr lang="en-US" sz="2000" dirty="0">
                <a:ea typeface="+mn-lt"/>
                <a:cs typeface="+mn-lt"/>
              </a:rPr>
              <a:t>      avec </a:t>
            </a:r>
            <a:r>
              <a:rPr lang="en-US" sz="2000" dirty="0" err="1">
                <a:ea typeface="+mn-lt"/>
                <a:cs typeface="+mn-lt"/>
              </a:rPr>
              <a:t>vous</a:t>
            </a:r>
            <a:endParaRPr lang="en-US" dirty="0" err="1"/>
          </a:p>
          <a:p>
            <a:r>
              <a:rPr lang="en-US" sz="2000" dirty="0">
                <a:ea typeface="+mn-lt"/>
                <a:cs typeface="+mn-lt"/>
              </a:rPr>
              <a:t>          et</a:t>
            </a:r>
            <a:endParaRPr lang="en-US" dirty="0"/>
          </a:p>
          <a:p>
            <a:r>
              <a:rPr lang="en-US" sz="2000" b="1" dirty="0">
                <a:solidFill>
                  <a:srgbClr val="FF0000"/>
                </a:solidFill>
                <a:ea typeface="+mn-lt"/>
                <a:cs typeface="+mn-lt"/>
              </a:rPr>
              <a:t>Paix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sz="2000" dirty="0">
                <a:ea typeface="+mn-lt"/>
                <a:cs typeface="+mn-lt"/>
              </a:rPr>
              <a:t>      de Dieu</a:t>
            </a:r>
            <a:endParaRPr lang="en-US" dirty="0"/>
          </a:p>
          <a:p>
            <a:r>
              <a:rPr lang="en-US" sz="2000" dirty="0">
                <a:ea typeface="+mn-lt"/>
                <a:cs typeface="+mn-lt"/>
              </a:rPr>
              <a:t>               Notre </a:t>
            </a:r>
            <a:r>
              <a:rPr lang="en-US" sz="2000" dirty="0" err="1">
                <a:ea typeface="+mn-lt"/>
                <a:cs typeface="+mn-lt"/>
              </a:rPr>
              <a:t>père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3976756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7ACE8-6D69-091E-A368-7B52EE24C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ea typeface="+mj-lt"/>
                <a:cs typeface="+mj-lt"/>
              </a:rPr>
              <a:t>Programme</a:t>
            </a:r>
            <a:r>
              <a:rPr lang="en-US" b="1" dirty="0">
                <a:ea typeface="+mj-lt"/>
                <a:cs typeface="+mj-lt"/>
              </a:rPr>
              <a:t> </a:t>
            </a:r>
            <a:r>
              <a:rPr lang="en-US" b="1" dirty="0" err="1">
                <a:ea typeface="+mj-lt"/>
                <a:cs typeface="+mj-lt"/>
              </a:rPr>
              <a:t>d'études</a:t>
            </a:r>
            <a:endParaRPr lang="en-US" b="1" dirty="0"/>
          </a:p>
          <a:p>
            <a:endParaRPr lang="en-US" b="1" dirty="0"/>
          </a:p>
          <a:p>
            <a:r>
              <a:rPr lang="en-US" b="1" dirty="0" err="1">
                <a:ea typeface="+mj-lt"/>
                <a:cs typeface="+mj-lt"/>
              </a:rPr>
              <a:t>démonté</a:t>
            </a:r>
            <a:endParaRPr lang="en-US" b="1" dirty="0"/>
          </a:p>
          <a:p>
            <a:endParaRPr lang="en-US" b="1" dirty="0"/>
          </a:p>
          <a:p>
            <a:r>
              <a:rPr lang="en-US" b="1" dirty="0" err="1">
                <a:ea typeface="+mj-lt"/>
                <a:cs typeface="+mj-lt"/>
              </a:rPr>
              <a:t>Exégétique</a:t>
            </a:r>
            <a:endParaRPr lang="en-US" b="1" dirty="0"/>
          </a:p>
          <a:p>
            <a:endParaRPr lang="en-US" b="1" dirty="0"/>
          </a:p>
          <a:p>
            <a:r>
              <a:rPr lang="en-US" b="1" dirty="0">
                <a:ea typeface="+mj-lt"/>
                <a:cs typeface="+mj-lt"/>
              </a:rPr>
              <a:t>Structure</a:t>
            </a:r>
            <a:endParaRPr lang="en-US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06EB7FD-F5E3-C201-1BA6-63A0E9EE5756}"/>
              </a:ext>
            </a:extLst>
          </p:cNvPr>
          <p:cNvSpPr/>
          <p:nvPr/>
        </p:nvSpPr>
        <p:spPr>
          <a:xfrm>
            <a:off x="3686103" y="0"/>
            <a:ext cx="9039327" cy="71096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48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Introduction</a:t>
            </a:r>
            <a:endParaRPr lang="en-US" b="1" dirty="0"/>
          </a:p>
          <a:p>
            <a:pPr algn="ctr"/>
            <a:endParaRPr lang="en-US" b="1" dirty="0"/>
          </a:p>
          <a:p>
            <a:r>
              <a:rPr lang="en-US" sz="4800" b="1" cap="none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I.</a:t>
            </a:r>
            <a:r>
              <a:rPr lang="en-US" sz="48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    </a:t>
            </a:r>
            <a:r>
              <a:rPr lang="en-US" sz="4800" b="1" dirty="0" err="1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Faites</a:t>
            </a:r>
            <a:r>
              <a:rPr lang="en-US" sz="48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 </a:t>
            </a:r>
            <a:r>
              <a:rPr lang="en-US" sz="4800" b="1" dirty="0" err="1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confiance</a:t>
            </a:r>
            <a:r>
              <a:rPr lang="en-US" sz="48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 à </a:t>
            </a:r>
            <a:r>
              <a:rPr lang="en-US" sz="4800" b="1" dirty="0" err="1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l'unité</a:t>
            </a:r>
            <a:r>
              <a:rPr lang="en-US" sz="48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.</a:t>
            </a:r>
            <a:endParaRPr lang="en-US" b="1">
              <a:ea typeface="+mn-lt"/>
              <a:cs typeface="+mn-lt"/>
            </a:endParaRPr>
          </a:p>
          <a:p>
            <a:r>
              <a:rPr lang="en-US" sz="48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      </a:t>
            </a:r>
            <a:r>
              <a:rPr lang="en-US" sz="4800" b="1" cap="none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(</a:t>
            </a:r>
            <a:r>
              <a:rPr lang="en-US" sz="48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1: 1</a:t>
            </a:r>
            <a:r>
              <a:rPr lang="en-US" sz="4800" b="1" cap="none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)</a:t>
            </a:r>
            <a:endParaRPr lang="en-US" b="1">
              <a:ea typeface="+mn-lt"/>
              <a:cs typeface="+mn-lt"/>
            </a:endParaRPr>
          </a:p>
          <a:p>
            <a:endParaRPr lang="en-US" b="1" dirty="0"/>
          </a:p>
          <a:p>
            <a:r>
              <a:rPr lang="en-US" sz="4800" b="1" cap="none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II.</a:t>
            </a:r>
            <a:r>
              <a:rPr lang="en-US" sz="48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   </a:t>
            </a:r>
            <a:r>
              <a:rPr lang="en-US" sz="4800" b="1" dirty="0" err="1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Approfondir</a:t>
            </a:r>
            <a:r>
              <a:rPr lang="en-US" sz="48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 </a:t>
            </a:r>
            <a:r>
              <a:rPr lang="en-US" sz="4800" b="1" dirty="0" err="1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votre</a:t>
            </a:r>
            <a:r>
              <a:rPr lang="en-US" sz="48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 relation. </a:t>
            </a:r>
            <a:endParaRPr lang="en-US" b="1">
              <a:ea typeface="+mn-lt"/>
              <a:cs typeface="+mn-lt"/>
            </a:endParaRPr>
          </a:p>
          <a:p>
            <a:r>
              <a:rPr lang="en-US" sz="48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      </a:t>
            </a:r>
            <a:r>
              <a:rPr lang="en-US" sz="4800" b="1" cap="none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(</a:t>
            </a:r>
            <a:r>
              <a:rPr lang="en-US" sz="48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1: 2a</a:t>
            </a:r>
            <a:r>
              <a:rPr lang="en-US" sz="4800" b="1" cap="none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)</a:t>
            </a:r>
            <a:endParaRPr lang="en-US" b="1">
              <a:ea typeface="+mn-lt"/>
              <a:cs typeface="+mn-lt"/>
            </a:endParaRPr>
          </a:p>
          <a:p>
            <a:endParaRPr lang="en-US" b="1" dirty="0"/>
          </a:p>
          <a:p>
            <a:r>
              <a:rPr lang="en-US" sz="48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Iii</a:t>
            </a:r>
            <a:r>
              <a:rPr lang="en-US" sz="4800" b="1" cap="none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. </a:t>
            </a:r>
            <a:r>
              <a:rPr lang="en-US" sz="4800" b="1" dirty="0" err="1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Profitez</a:t>
            </a:r>
            <a:r>
              <a:rPr lang="en-US" sz="48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 de la </a:t>
            </a:r>
            <a:r>
              <a:rPr lang="en-US" sz="4800" b="1" dirty="0" err="1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présence</a:t>
            </a:r>
            <a:r>
              <a:rPr lang="en-US" sz="48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 de</a:t>
            </a:r>
            <a:endParaRPr lang="en-US" b="1">
              <a:ea typeface="+mn-lt"/>
              <a:cs typeface="+mn-lt"/>
            </a:endParaRPr>
          </a:p>
          <a:p>
            <a:r>
              <a:rPr lang="en-US" sz="48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      Dieu </a:t>
            </a:r>
            <a:r>
              <a:rPr lang="en-US" sz="4800" b="1" cap="none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(</a:t>
            </a:r>
            <a:r>
              <a:rPr lang="en-US" sz="48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1: 2b).</a:t>
            </a:r>
            <a:endParaRPr lang="en-US" b="1">
              <a:ea typeface="+mn-lt"/>
              <a:cs typeface="+mn-lt"/>
            </a:endParaRPr>
          </a:p>
          <a:p>
            <a:pPr algn="ctr"/>
            <a:endParaRPr lang="en-US" b="1" dirty="0"/>
          </a:p>
          <a:p>
            <a:pPr algn="ctr"/>
            <a:r>
              <a:rPr lang="en-US" sz="48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Conclusion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90258077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9A4C6-D98E-DACD-1FFD-62EC14DB9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Introduction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885B9-AEA2-19CA-5F7B-C51C5BC40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9939" y="551075"/>
            <a:ext cx="7315200" cy="5612252"/>
          </a:xfrm>
          <a:solidFill>
            <a:schemeClr val="accent4">
              <a:lumMod val="40000"/>
              <a:lumOff val="60000"/>
            </a:schemeClr>
          </a:solidFill>
        </p:spPr>
        <p:txBody>
          <a:bodyPr anchor="t"/>
          <a:lstStyle/>
          <a:p>
            <a:r>
              <a:rPr lang="en-US" b="1" dirty="0">
                <a:ea typeface="+mn-lt"/>
                <a:cs typeface="+mn-lt"/>
              </a:rPr>
              <a:t>1. </a:t>
            </a:r>
            <a:r>
              <a:rPr lang="en-US" b="1" dirty="0" err="1">
                <a:ea typeface="+mn-lt"/>
                <a:cs typeface="+mn-lt"/>
              </a:rPr>
              <a:t>Combien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d'expéditeurs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cette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lettre</a:t>
            </a:r>
            <a:r>
              <a:rPr lang="en-US" b="1" dirty="0">
                <a:ea typeface="+mn-lt"/>
                <a:cs typeface="+mn-lt"/>
              </a:rPr>
              <a:t> a-t-</a:t>
            </a:r>
            <a:r>
              <a:rPr lang="en-US" b="1" dirty="0" err="1">
                <a:ea typeface="+mn-lt"/>
                <a:cs typeface="+mn-lt"/>
              </a:rPr>
              <a:t>elle</a:t>
            </a:r>
            <a:r>
              <a:rPr lang="en-US" b="1" dirty="0">
                <a:ea typeface="+mn-lt"/>
                <a:cs typeface="+mn-lt"/>
              </a:rPr>
              <a:t>? </a:t>
            </a:r>
            <a:endParaRPr lang="en-US" b="1"/>
          </a:p>
          <a:p>
            <a:r>
              <a:rPr lang="en-US" b="1" dirty="0">
                <a:ea typeface="+mn-lt"/>
                <a:cs typeface="+mn-lt"/>
              </a:rPr>
              <a:t>2. Qui </a:t>
            </a:r>
            <a:r>
              <a:rPr lang="en-US" b="1" dirty="0" err="1">
                <a:ea typeface="+mn-lt"/>
                <a:cs typeface="+mn-lt"/>
              </a:rPr>
              <a:t>était</a:t>
            </a:r>
            <a:r>
              <a:rPr lang="en-US" b="1" dirty="0">
                <a:ea typeface="+mn-lt"/>
                <a:cs typeface="+mn-lt"/>
              </a:rPr>
              <a:t> Timothy? </a:t>
            </a:r>
            <a:endParaRPr lang="en-US" b="1"/>
          </a:p>
          <a:p>
            <a:r>
              <a:rPr lang="en-US" b="1" dirty="0">
                <a:ea typeface="+mn-lt"/>
                <a:cs typeface="+mn-lt"/>
              </a:rPr>
              <a:t>3. Quelle </a:t>
            </a:r>
            <a:r>
              <a:rPr lang="en-US" b="1" dirty="0" err="1">
                <a:ea typeface="+mn-lt"/>
                <a:cs typeface="+mn-lt"/>
              </a:rPr>
              <a:t>était</a:t>
            </a:r>
            <a:r>
              <a:rPr lang="en-US" b="1" dirty="0">
                <a:ea typeface="+mn-lt"/>
                <a:cs typeface="+mn-lt"/>
              </a:rPr>
              <a:t> la situation derrière </a:t>
            </a:r>
            <a:r>
              <a:rPr lang="en-US" b="1" dirty="0" err="1">
                <a:ea typeface="+mn-lt"/>
                <a:cs typeface="+mn-lt"/>
              </a:rPr>
              <a:t>cette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lettre</a:t>
            </a:r>
            <a:r>
              <a:rPr lang="en-US" b="1" dirty="0">
                <a:ea typeface="+mn-lt"/>
                <a:cs typeface="+mn-lt"/>
              </a:rPr>
              <a:t>? </a:t>
            </a:r>
            <a:endParaRPr lang="en-US" b="1"/>
          </a:p>
          <a:p>
            <a:r>
              <a:rPr lang="en-US" b="1" dirty="0">
                <a:ea typeface="+mn-lt"/>
                <a:cs typeface="+mn-lt"/>
              </a:rPr>
              <a:t>4. </a:t>
            </a:r>
            <a:r>
              <a:rPr lang="en-US" b="1" dirty="0" err="1">
                <a:ea typeface="+mn-lt"/>
                <a:cs typeface="+mn-lt"/>
              </a:rPr>
              <a:t>Où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était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Kolossä</a:t>
            </a:r>
            <a:r>
              <a:rPr lang="en-US" b="1" dirty="0">
                <a:ea typeface="+mn-lt"/>
                <a:cs typeface="+mn-lt"/>
              </a:rPr>
              <a:t>?</a:t>
            </a:r>
          </a:p>
          <a:p>
            <a:r>
              <a:rPr lang="en-US" b="1" dirty="0">
                <a:ea typeface="+mn-lt"/>
                <a:cs typeface="+mn-lt"/>
              </a:rPr>
              <a:t>5. Quelle </a:t>
            </a:r>
            <a:r>
              <a:rPr lang="en-US" b="1" dirty="0" err="1">
                <a:ea typeface="+mn-lt"/>
                <a:cs typeface="+mn-lt"/>
              </a:rPr>
              <a:t>était</a:t>
            </a:r>
            <a:r>
              <a:rPr lang="en-US" b="1" dirty="0">
                <a:ea typeface="+mn-lt"/>
                <a:cs typeface="+mn-lt"/>
              </a:rPr>
              <a:t> la </a:t>
            </a:r>
            <a:r>
              <a:rPr lang="en-US" b="1" dirty="0" err="1">
                <a:ea typeface="+mn-lt"/>
                <a:cs typeface="+mn-lt"/>
              </a:rPr>
              <a:t>demande</a:t>
            </a:r>
            <a:r>
              <a:rPr lang="en-US" b="1" dirty="0">
                <a:ea typeface="+mn-lt"/>
                <a:cs typeface="+mn-lt"/>
              </a:rPr>
              <a:t> de </a:t>
            </a:r>
            <a:r>
              <a:rPr lang="en-US" b="1" dirty="0" err="1">
                <a:ea typeface="+mn-lt"/>
                <a:cs typeface="+mn-lt"/>
              </a:rPr>
              <a:t>prière</a:t>
            </a:r>
            <a:r>
              <a:rPr lang="en-US" b="1" dirty="0">
                <a:ea typeface="+mn-lt"/>
                <a:cs typeface="+mn-lt"/>
              </a:rPr>
              <a:t> de Paul pour les </a:t>
            </a:r>
            <a:r>
              <a:rPr lang="en-US" b="1" dirty="0" err="1">
                <a:ea typeface="+mn-lt"/>
                <a:cs typeface="+mn-lt"/>
              </a:rPr>
              <a:t>Colossiens</a:t>
            </a:r>
            <a:r>
              <a:rPr lang="en-US" b="1" dirty="0">
                <a:ea typeface="+mn-lt"/>
                <a:cs typeface="+mn-lt"/>
              </a:rPr>
              <a:t>? </a:t>
            </a:r>
            <a:endParaRPr lang="en-US" b="1"/>
          </a:p>
          <a:p>
            <a:r>
              <a:rPr lang="en-US" b="1" dirty="0">
                <a:ea typeface="+mn-lt"/>
                <a:cs typeface="+mn-lt"/>
              </a:rPr>
              <a:t>6. Comment </a:t>
            </a:r>
            <a:r>
              <a:rPr lang="en-US" b="1" dirty="0" err="1">
                <a:ea typeface="+mn-lt"/>
                <a:cs typeface="+mn-lt"/>
              </a:rPr>
              <a:t>pouvons</a:t>
            </a:r>
            <a:r>
              <a:rPr lang="en-US" b="1" dirty="0">
                <a:ea typeface="+mn-lt"/>
                <a:cs typeface="+mn-lt"/>
              </a:rPr>
              <a:t>-nous </a:t>
            </a:r>
            <a:r>
              <a:rPr lang="en-US" b="1" dirty="0" err="1">
                <a:ea typeface="+mn-lt"/>
                <a:cs typeface="+mn-lt"/>
              </a:rPr>
              <a:t>obtenir</a:t>
            </a:r>
            <a:r>
              <a:rPr lang="en-US" b="1" dirty="0">
                <a:ea typeface="+mn-lt"/>
                <a:cs typeface="+mn-lt"/>
              </a:rPr>
              <a:t> le </a:t>
            </a:r>
            <a:r>
              <a:rPr lang="en-US" b="1" dirty="0" err="1">
                <a:ea typeface="+mn-lt"/>
                <a:cs typeface="+mn-lt"/>
              </a:rPr>
              <a:t>sens</a:t>
            </a:r>
            <a:r>
              <a:rPr lang="en-US" b="1" dirty="0">
                <a:ea typeface="+mn-lt"/>
                <a:cs typeface="+mn-lt"/>
              </a:rPr>
              <a:t> du </a:t>
            </a:r>
            <a:r>
              <a:rPr lang="en-US" b="1" dirty="0" err="1">
                <a:ea typeface="+mn-lt"/>
                <a:cs typeface="+mn-lt"/>
              </a:rPr>
              <a:t>texte</a:t>
            </a:r>
            <a:r>
              <a:rPr lang="en-US" b="1" dirty="0">
                <a:ea typeface="+mn-lt"/>
                <a:cs typeface="+mn-lt"/>
              </a:rPr>
              <a:t> du "retour à</a:t>
            </a:r>
          </a:p>
          <a:p>
            <a:r>
              <a:rPr lang="en-US" b="1" dirty="0">
                <a:ea typeface="+mn-lt"/>
                <a:cs typeface="+mn-lt"/>
              </a:rPr>
              <a:t>    </a:t>
            </a:r>
            <a:r>
              <a:rPr lang="en-US" b="1" dirty="0" err="1">
                <a:ea typeface="+mn-lt"/>
                <a:cs typeface="+mn-lt"/>
              </a:rPr>
              <a:t>l'époque</a:t>
            </a:r>
            <a:r>
              <a:rPr lang="en-US" b="1" dirty="0">
                <a:ea typeface="+mn-lt"/>
                <a:cs typeface="+mn-lt"/>
              </a:rPr>
              <a:t>"? </a:t>
            </a:r>
            <a:endParaRPr lang="en-US" b="1"/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6AD50771-0DA8-F172-DEBD-0A5ABB6BAA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2777" y="3785571"/>
            <a:ext cx="6062430" cy="313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159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9A4C6-D98E-DACD-1FFD-62EC14DB9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2671011"/>
            <a:ext cx="2947482" cy="1395663"/>
          </a:xfrm>
        </p:spPr>
        <p:txBody>
          <a:bodyPr/>
          <a:lstStyle/>
          <a:p>
            <a:r>
              <a:rPr lang="en-US" sz="36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br>
              <a:rPr lang="en-US" sz="36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885B9-AEA2-19CA-5F7B-C51C5BC40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3373335" cy="512064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US" sz="2000" b="1" cap="none" spc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A0E7ED-7B2C-C0F4-03EC-9CDB34FA88F3}"/>
              </a:ext>
            </a:extLst>
          </p:cNvPr>
          <p:cNvSpPr txBox="1"/>
          <p:nvPr/>
        </p:nvSpPr>
        <p:spPr>
          <a:xfrm>
            <a:off x="2157" y="1026847"/>
            <a:ext cx="3436942" cy="156966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Introduction</a:t>
            </a:r>
            <a:endParaRPr lang="en-US" sz="2400" b="1" dirty="0"/>
          </a:p>
          <a:p>
            <a:pPr algn="ctr"/>
            <a:endParaRPr lang="en-US" sz="2400" b="1" dirty="0"/>
          </a:p>
          <a:p>
            <a:r>
              <a:rPr lang="en-US" sz="2400" b="1" cap="none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I. </a:t>
            </a:r>
            <a:r>
              <a:rPr lang="en-US" sz="2400" b="1" dirty="0" err="1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Faites</a:t>
            </a:r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 </a:t>
            </a:r>
            <a:r>
              <a:rPr lang="en-US" sz="2400" b="1" dirty="0" err="1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confiance</a:t>
            </a:r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 aux </a:t>
            </a:r>
            <a:r>
              <a:rPr lang="en-US" sz="2400" b="1" dirty="0" err="1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détails</a:t>
            </a:r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. </a:t>
            </a:r>
            <a:r>
              <a:rPr lang="en-US" sz="2400" b="1" cap="none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(</a:t>
            </a:r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1: 1</a:t>
            </a:r>
            <a:r>
              <a:rPr lang="en-US" sz="2400" b="1" cap="none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)</a:t>
            </a:r>
            <a:endParaRPr lang="en-US" sz="2400" b="1" dirty="0">
              <a:ea typeface="+mn-lt"/>
              <a:cs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779B23-3E4F-5B59-A716-DE80E407DA2E}"/>
              </a:ext>
            </a:extLst>
          </p:cNvPr>
          <p:cNvSpPr txBox="1"/>
          <p:nvPr/>
        </p:nvSpPr>
        <p:spPr>
          <a:xfrm>
            <a:off x="166742" y="3541865"/>
            <a:ext cx="29799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0" i="0">
                <a:solidFill>
                  <a:srgbClr val="000000"/>
                </a:solidFill>
                <a:effectLst/>
                <a:latin typeface="SBL Greek"/>
              </a:rPr>
              <a:t> </a:t>
            </a:r>
            <a:r>
              <a:rPr lang="el-GR" b="0" i="0">
                <a:solidFill>
                  <a:srgbClr val="000000"/>
                </a:solidFill>
                <a:effectLst/>
                <a:latin typeface="Galatia SIL"/>
              </a:rPr>
              <a:t>Παῦλος ἀπόστολος Χριστοῦ</a:t>
            </a:r>
            <a:r>
              <a:rPr lang="el-GR" b="0" i="0" u="none" strike="noStrike">
                <a:solidFill>
                  <a:srgbClr val="FD544F"/>
                </a:solidFill>
                <a:effectLst/>
                <a:latin typeface="SBL Greek"/>
                <a:hlinkClick r:id="rId2"/>
              </a:rPr>
              <a:t>*</a:t>
            </a:r>
            <a:endParaRPr lang="en-US" b="0" i="0" u="none" strike="noStrike">
              <a:solidFill>
                <a:srgbClr val="FD544F"/>
              </a:solidFill>
              <a:effectLst/>
              <a:latin typeface="SBL Greek"/>
            </a:endParaRPr>
          </a:p>
          <a:p>
            <a:r>
              <a:rPr lang="el-GR" b="0" i="0">
                <a:solidFill>
                  <a:srgbClr val="000000"/>
                </a:solidFill>
                <a:effectLst/>
                <a:latin typeface="SBL Greek"/>
              </a:rPr>
              <a:t> </a:t>
            </a:r>
            <a:r>
              <a:rPr lang="el-GR" b="0" i="0">
                <a:solidFill>
                  <a:srgbClr val="000000"/>
                </a:solidFill>
                <a:effectLst/>
                <a:latin typeface="Galatia SIL"/>
              </a:rPr>
              <a:t>Ἰησοῦ διὰ θελήματος θεοῦ </a:t>
            </a:r>
            <a:endParaRPr lang="en-US" b="0" i="0">
              <a:solidFill>
                <a:srgbClr val="000000"/>
              </a:solidFill>
              <a:effectLst/>
              <a:latin typeface="Galatia SIL"/>
            </a:endParaRPr>
          </a:p>
          <a:p>
            <a:r>
              <a:rPr lang="el-GR" b="0" i="0">
                <a:solidFill>
                  <a:srgbClr val="000000"/>
                </a:solidFill>
                <a:effectLst/>
                <a:latin typeface="Galatia SIL"/>
              </a:rPr>
              <a:t>καὶ Τιμόθεος ὁ ἀδελφὸς</a:t>
            </a:r>
            <a:r>
              <a:rPr lang="el-GR" b="0" i="0">
                <a:solidFill>
                  <a:srgbClr val="000000"/>
                </a:solidFill>
                <a:effectLst/>
                <a:latin typeface="SBL Greek"/>
              </a:rPr>
              <a:t> </a:t>
            </a:r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F5C1F6-D5F0-28EF-0750-617B75AC2584}"/>
              </a:ext>
            </a:extLst>
          </p:cNvPr>
          <p:cNvSpPr txBox="1"/>
          <p:nvPr/>
        </p:nvSpPr>
        <p:spPr>
          <a:xfrm>
            <a:off x="167897" y="4739673"/>
            <a:ext cx="3198025" cy="1323439"/>
          </a:xfrm>
          <a:prstGeom prst="rect">
            <a:avLst/>
          </a:prstGeom>
          <a:noFill/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b="1" dirty="0">
                <a:ea typeface="+mn-lt"/>
                <a:cs typeface="+mn-lt"/>
              </a:rPr>
              <a:t>Paul</a:t>
            </a:r>
            <a:r>
              <a:rPr lang="en-US" sz="2000" b="1" i="0" dirty="0">
                <a:effectLst/>
                <a:ea typeface="+mn-lt"/>
                <a:cs typeface="+mn-lt"/>
              </a:rPr>
              <a:t>, </a:t>
            </a:r>
            <a:r>
              <a:rPr lang="en-US" sz="2000" b="1" dirty="0">
                <a:ea typeface="+mn-lt"/>
                <a:cs typeface="+mn-lt"/>
              </a:rPr>
              <a:t>un </a:t>
            </a:r>
            <a:r>
              <a:rPr lang="en-US" sz="2000" b="1" dirty="0" err="1">
                <a:ea typeface="+mn-lt"/>
                <a:cs typeface="+mn-lt"/>
              </a:rPr>
              <a:t>apôtre</a:t>
            </a:r>
            <a:r>
              <a:rPr lang="en-US" sz="2000" b="1" dirty="0">
                <a:ea typeface="+mn-lt"/>
                <a:cs typeface="+mn-lt"/>
              </a:rPr>
              <a:t> du Christ Jésus </a:t>
            </a:r>
            <a:r>
              <a:rPr lang="en-US" sz="2000" b="1" dirty="0" err="1">
                <a:ea typeface="+mn-lt"/>
                <a:cs typeface="+mn-lt"/>
              </a:rPr>
              <a:t>par</a:t>
            </a:r>
            <a:r>
              <a:rPr lang="en-US" sz="2000" b="1" dirty="0">
                <a:ea typeface="+mn-lt"/>
                <a:cs typeface="+mn-lt"/>
              </a:rPr>
              <a:t> la </a:t>
            </a:r>
            <a:r>
              <a:rPr lang="en-US" sz="2000" b="1" dirty="0" err="1">
                <a:ea typeface="+mn-lt"/>
                <a:cs typeface="+mn-lt"/>
              </a:rPr>
              <a:t>volonté</a:t>
            </a:r>
            <a:r>
              <a:rPr lang="en-US" sz="2000" b="1" dirty="0">
                <a:ea typeface="+mn-lt"/>
                <a:cs typeface="+mn-lt"/>
              </a:rPr>
              <a:t> de Dieu</a:t>
            </a:r>
            <a:r>
              <a:rPr lang="en-US" sz="2000" b="1" i="0" dirty="0">
                <a:effectLst/>
                <a:ea typeface="+mn-lt"/>
                <a:cs typeface="+mn-lt"/>
              </a:rPr>
              <a:t>,</a:t>
            </a:r>
            <a:r>
              <a:rPr lang="en-US" sz="2000" b="1" dirty="0">
                <a:ea typeface="+mn-lt"/>
                <a:cs typeface="+mn-lt"/>
              </a:rPr>
              <a:t> et Timotheus, </a:t>
            </a:r>
            <a:r>
              <a:rPr lang="en-US" sz="2000" b="1" dirty="0" err="1">
                <a:ea typeface="+mn-lt"/>
                <a:cs typeface="+mn-lt"/>
              </a:rPr>
              <a:t>notre</a:t>
            </a:r>
            <a:r>
              <a:rPr lang="en-US" sz="2000" b="1" dirty="0">
                <a:ea typeface="+mn-lt"/>
                <a:cs typeface="+mn-lt"/>
              </a:rPr>
              <a:t> frère</a:t>
            </a:r>
            <a:r>
              <a:rPr lang="en-US" sz="2000" b="1" i="0" dirty="0">
                <a:effectLst/>
                <a:ea typeface="+mn-lt"/>
                <a:cs typeface="+mn-lt"/>
              </a:rPr>
              <a:t>,</a:t>
            </a:r>
            <a:endParaRPr lang="en-US" sz="2000" b="1" dirty="0">
              <a:ea typeface="+mn-lt"/>
              <a:cs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11B713-97E3-A231-1C46-2EE1E750901C}"/>
              </a:ext>
            </a:extLst>
          </p:cNvPr>
          <p:cNvSpPr txBox="1"/>
          <p:nvPr/>
        </p:nvSpPr>
        <p:spPr>
          <a:xfrm flipH="1">
            <a:off x="3911285" y="957992"/>
            <a:ext cx="3285821" cy="47089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buFont typeface="Arial" panose="020B0503020204020204"/>
              <a:buChar char="•"/>
            </a:pPr>
            <a:r>
              <a:rPr lang="en-US" sz="2000" b="1" dirty="0">
                <a:ea typeface="+mn-lt"/>
                <a:cs typeface="+mn-lt"/>
              </a:rPr>
              <a:t>1. Qui </a:t>
            </a:r>
            <a:r>
              <a:rPr lang="en-US" sz="2000" b="1" dirty="0" err="1">
                <a:ea typeface="+mn-lt"/>
                <a:cs typeface="+mn-lt"/>
              </a:rPr>
              <a:t>étaient</a:t>
            </a:r>
            <a:r>
              <a:rPr lang="en-US" sz="2000" b="1" dirty="0">
                <a:ea typeface="+mn-lt"/>
                <a:cs typeface="+mn-lt"/>
              </a:rPr>
              <a:t> la </a:t>
            </a:r>
            <a:r>
              <a:rPr lang="en-US" sz="2000" b="1" dirty="0" err="1">
                <a:ea typeface="+mn-lt"/>
                <a:cs typeface="+mn-lt"/>
              </a:rPr>
              <a:t>lettre</a:t>
            </a:r>
            <a:r>
              <a:rPr lang="en-US" sz="2000" b="1" dirty="0">
                <a:ea typeface="+mn-lt"/>
                <a:cs typeface="+mn-lt"/>
              </a:rPr>
              <a:t> de </a:t>
            </a:r>
            <a:r>
              <a:rPr lang="en-US" sz="2000" b="1" dirty="0" err="1">
                <a:ea typeface="+mn-lt"/>
                <a:cs typeface="+mn-lt"/>
              </a:rPr>
              <a:t>l'expéditeur</a:t>
            </a:r>
            <a:r>
              <a:rPr lang="en-US" sz="2000" b="1" dirty="0">
                <a:ea typeface="+mn-lt"/>
                <a:cs typeface="+mn-lt"/>
              </a:rPr>
              <a:t>?</a:t>
            </a:r>
          </a:p>
          <a:p>
            <a:pPr>
              <a:buFont typeface="Arial" panose="020B0503020204020204"/>
              <a:buChar char="•"/>
            </a:pPr>
            <a:endParaRPr lang="en-US" sz="2000" b="1" dirty="0"/>
          </a:p>
          <a:p>
            <a:pPr>
              <a:buFont typeface="Arial" panose="020B0503020204020204"/>
              <a:buChar char="•"/>
            </a:pPr>
            <a:r>
              <a:rPr lang="en-US" sz="2000" b="1" dirty="0">
                <a:ea typeface="+mn-lt"/>
                <a:cs typeface="+mn-lt"/>
              </a:rPr>
              <a:t>2. Quelle </a:t>
            </a:r>
            <a:r>
              <a:rPr lang="en-US" sz="2000" b="1" dirty="0" err="1">
                <a:ea typeface="+mn-lt"/>
                <a:cs typeface="+mn-lt"/>
              </a:rPr>
              <a:t>était</a:t>
            </a:r>
            <a:r>
              <a:rPr lang="en-US" sz="2000" b="1" dirty="0">
                <a:ea typeface="+mn-lt"/>
                <a:cs typeface="+mn-lt"/>
              </a:rPr>
              <a:t> la position de </a:t>
            </a:r>
            <a:r>
              <a:rPr lang="en-US" sz="2000" b="1" dirty="0" err="1">
                <a:ea typeface="+mn-lt"/>
                <a:cs typeface="+mn-lt"/>
              </a:rPr>
              <a:t>chaque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expéditeur</a:t>
            </a:r>
            <a:r>
              <a:rPr lang="en-US" sz="2000" b="1" dirty="0">
                <a:ea typeface="+mn-lt"/>
                <a:cs typeface="+mn-lt"/>
              </a:rPr>
              <a:t>? </a:t>
            </a:r>
          </a:p>
          <a:p>
            <a:pPr>
              <a:buFont typeface="Arial" panose="020B0503020204020204"/>
              <a:buChar char="•"/>
            </a:pPr>
            <a:endParaRPr lang="en-US" sz="2000" b="1" dirty="0"/>
          </a:p>
          <a:p>
            <a:pPr>
              <a:buFont typeface="Arial" panose="020B0503020204020204"/>
              <a:buChar char="•"/>
            </a:pPr>
            <a:r>
              <a:rPr lang="en-US" sz="2000" b="1" dirty="0">
                <a:ea typeface="+mn-lt"/>
                <a:cs typeface="+mn-lt"/>
              </a:rPr>
              <a:t>3. Que </a:t>
            </a:r>
            <a:r>
              <a:rPr lang="en-US" sz="2000" b="1" dirty="0" err="1">
                <a:ea typeface="+mn-lt"/>
                <a:cs typeface="+mn-lt"/>
              </a:rPr>
              <a:t>signifie</a:t>
            </a:r>
            <a:r>
              <a:rPr lang="en-US" sz="2000" b="1" dirty="0">
                <a:ea typeface="+mn-lt"/>
                <a:cs typeface="+mn-lt"/>
              </a:rPr>
              <a:t> "</a:t>
            </a:r>
            <a:r>
              <a:rPr lang="en-US" sz="2000" b="1" dirty="0" err="1">
                <a:ea typeface="+mn-lt"/>
                <a:cs typeface="+mn-lt"/>
              </a:rPr>
              <a:t>apôtre</a:t>
            </a:r>
            <a:r>
              <a:rPr lang="en-US" sz="2000" b="1" dirty="0">
                <a:ea typeface="+mn-lt"/>
                <a:cs typeface="+mn-lt"/>
              </a:rPr>
              <a:t>" dans </a:t>
            </a:r>
            <a:r>
              <a:rPr lang="en-US" sz="2000" b="1" dirty="0" err="1">
                <a:ea typeface="+mn-lt"/>
                <a:cs typeface="+mn-lt"/>
              </a:rPr>
              <a:t>ce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contexte</a:t>
            </a:r>
            <a:r>
              <a:rPr lang="en-US" sz="2000" b="1" dirty="0">
                <a:ea typeface="+mn-lt"/>
                <a:cs typeface="+mn-lt"/>
              </a:rPr>
              <a:t>?</a:t>
            </a:r>
          </a:p>
          <a:p>
            <a:pPr>
              <a:buFont typeface="Arial" panose="020B0503020204020204"/>
              <a:buChar char="•"/>
            </a:pPr>
            <a:endParaRPr lang="en-US" sz="2000" b="1" dirty="0"/>
          </a:p>
          <a:p>
            <a:pPr>
              <a:buFont typeface="Arial" panose="020B0503020204020204"/>
              <a:buChar char="•"/>
            </a:pPr>
            <a:r>
              <a:rPr lang="en-US" sz="2000" b="1" dirty="0">
                <a:ea typeface="+mn-lt"/>
                <a:cs typeface="+mn-lt"/>
              </a:rPr>
              <a:t>4. Que </a:t>
            </a:r>
            <a:r>
              <a:rPr lang="en-US" sz="2000" b="1" dirty="0" err="1">
                <a:ea typeface="+mn-lt"/>
                <a:cs typeface="+mn-lt"/>
              </a:rPr>
              <a:t>signifie</a:t>
            </a:r>
            <a:r>
              <a:rPr lang="en-US" sz="2000" b="1" dirty="0">
                <a:ea typeface="+mn-lt"/>
                <a:cs typeface="+mn-lt"/>
              </a:rPr>
              <a:t> «</a:t>
            </a:r>
            <a:r>
              <a:rPr lang="en-US" sz="2000" b="1" dirty="0" err="1">
                <a:ea typeface="+mn-lt"/>
                <a:cs typeface="+mn-lt"/>
              </a:rPr>
              <a:t>notre</a:t>
            </a:r>
            <a:r>
              <a:rPr lang="en-US" sz="2000" b="1" dirty="0">
                <a:ea typeface="+mn-lt"/>
                <a:cs typeface="+mn-lt"/>
              </a:rPr>
              <a:t> frère» dans </a:t>
            </a:r>
            <a:r>
              <a:rPr lang="en-US" sz="2000" b="1" dirty="0" err="1">
                <a:ea typeface="+mn-lt"/>
                <a:cs typeface="+mn-lt"/>
              </a:rPr>
              <a:t>ce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contexte</a:t>
            </a:r>
            <a:r>
              <a:rPr lang="en-US" sz="2000" b="1" dirty="0">
                <a:ea typeface="+mn-lt"/>
                <a:cs typeface="+mn-lt"/>
              </a:rPr>
              <a:t>? </a:t>
            </a:r>
            <a:endParaRPr lang="en-US" sz="2000" b="1" dirty="0"/>
          </a:p>
          <a:p>
            <a:pPr>
              <a:buFont typeface="Arial" panose="020B0503020204020204"/>
              <a:buChar char="•"/>
            </a:pPr>
            <a:endParaRPr lang="en-US" sz="2000" b="1" dirty="0"/>
          </a:p>
          <a:p>
            <a:pPr>
              <a:buFont typeface="Arial" panose="020B0503020204020204"/>
              <a:buChar char="•"/>
            </a:pPr>
            <a:r>
              <a:rPr lang="en-US" sz="2000" b="1" dirty="0">
                <a:ea typeface="+mn-lt"/>
                <a:cs typeface="+mn-lt"/>
              </a:rPr>
              <a:t>5. Comment </a:t>
            </a:r>
            <a:r>
              <a:rPr lang="en-US" sz="2000" b="1" dirty="0" err="1">
                <a:ea typeface="+mn-lt"/>
                <a:cs typeface="+mn-lt"/>
              </a:rPr>
              <a:t>obtenez-vous</a:t>
            </a:r>
            <a:r>
              <a:rPr lang="en-US" sz="2000" b="1" dirty="0">
                <a:ea typeface="+mn-lt"/>
                <a:cs typeface="+mn-lt"/>
              </a:rPr>
              <a:t> de «</a:t>
            </a:r>
            <a:r>
              <a:rPr lang="en-US" sz="2000" b="1" dirty="0" err="1">
                <a:ea typeface="+mn-lt"/>
                <a:cs typeface="+mn-lt"/>
              </a:rPr>
              <a:t>l'apôtre</a:t>
            </a:r>
            <a:r>
              <a:rPr lang="en-US" sz="2000" b="1" dirty="0">
                <a:ea typeface="+mn-lt"/>
                <a:cs typeface="+mn-lt"/>
              </a:rPr>
              <a:t>» pour faire </a:t>
            </a:r>
            <a:r>
              <a:rPr lang="en-US" sz="2000" b="1" dirty="0" err="1">
                <a:ea typeface="+mn-lt"/>
                <a:cs typeface="+mn-lt"/>
              </a:rPr>
              <a:t>confiance</a:t>
            </a:r>
            <a:r>
              <a:rPr lang="en-US" sz="2000" b="1" dirty="0">
                <a:ea typeface="+mn-lt"/>
                <a:cs typeface="+mn-lt"/>
              </a:rPr>
              <a:t> aux </a:t>
            </a:r>
            <a:r>
              <a:rPr lang="en-US" sz="2000" b="1" dirty="0" err="1">
                <a:ea typeface="+mn-lt"/>
                <a:cs typeface="+mn-lt"/>
              </a:rPr>
              <a:t>détails</a:t>
            </a:r>
            <a:r>
              <a:rPr lang="en-US" sz="2000" b="1" dirty="0">
                <a:ea typeface="+mn-lt"/>
                <a:cs typeface="+mn-lt"/>
              </a:rPr>
              <a:t>? </a:t>
            </a:r>
            <a:endParaRPr lang="en-US" sz="2000" b="1" dirty="0"/>
          </a:p>
        </p:txBody>
      </p:sp>
      <p:pic>
        <p:nvPicPr>
          <p:cNvPr id="1026" name="Picture 2" descr="Paul dictates a letter to others while he is in prison. | Biblical art ...">
            <a:extLst>
              <a:ext uri="{FF2B5EF4-FFF2-40B4-BE49-F238E27FC236}">
                <a16:creationId xmlns:a16="http://schemas.microsoft.com/office/drawing/2014/main" id="{9AF41142-30C5-0404-42D6-412E1BE8FB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060" y="511342"/>
            <a:ext cx="4486275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493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885B9-AEA2-19CA-5F7B-C51C5BC4098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US" sz="2000" b="1" cap="none" spc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D49E1A-1192-5976-6544-65647159A3B1}"/>
              </a:ext>
            </a:extLst>
          </p:cNvPr>
          <p:cNvSpPr txBox="1"/>
          <p:nvPr/>
        </p:nvSpPr>
        <p:spPr>
          <a:xfrm>
            <a:off x="68324" y="3422090"/>
            <a:ext cx="3295035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l-GR" sz="2000" b="1" i="0" err="1">
                <a:solidFill>
                  <a:srgbClr val="000000"/>
                </a:solidFill>
                <a:effectLst/>
                <a:latin typeface="Galatia SIL"/>
              </a:rPr>
              <a:t>τοῖς</a:t>
            </a:r>
            <a:r>
              <a:rPr lang="el-GR" sz="2000" b="1" i="0">
                <a:solidFill>
                  <a:srgbClr val="000000"/>
                </a:solidFill>
                <a:effectLst/>
                <a:latin typeface="Galatia SIL"/>
              </a:rPr>
              <a:t> </a:t>
            </a:r>
            <a:r>
              <a:rPr lang="el-GR" sz="2000" b="1" i="0" err="1">
                <a:solidFill>
                  <a:srgbClr val="000000"/>
                </a:solidFill>
                <a:effectLst/>
                <a:latin typeface="Galatia SIL"/>
              </a:rPr>
              <a:t>ἐν</a:t>
            </a:r>
            <a:r>
              <a:rPr lang="el-GR" sz="2000" b="1" i="0">
                <a:solidFill>
                  <a:srgbClr val="000000"/>
                </a:solidFill>
                <a:effectLst/>
                <a:latin typeface="SBL Greek"/>
              </a:rPr>
              <a:t> </a:t>
            </a:r>
            <a:r>
              <a:rPr lang="el-GR" sz="2000" b="1" i="0" err="1">
                <a:solidFill>
                  <a:srgbClr val="000000"/>
                </a:solidFill>
                <a:effectLst/>
                <a:latin typeface="Galatia SIL"/>
              </a:rPr>
              <a:t>Κολοσσαῖς</a:t>
            </a:r>
            <a:r>
              <a:rPr lang="el-GR" sz="2000" b="1" i="0">
                <a:solidFill>
                  <a:srgbClr val="000000"/>
                </a:solidFill>
                <a:effectLst/>
                <a:latin typeface="Galatia SIL"/>
              </a:rPr>
              <a:t> </a:t>
            </a:r>
            <a:r>
              <a:rPr lang="el-GR" sz="2000" b="1" i="0" err="1">
                <a:solidFill>
                  <a:srgbClr val="000000"/>
                </a:solidFill>
                <a:effectLst/>
                <a:latin typeface="Galatia SIL"/>
              </a:rPr>
              <a:t>ἁγίοις</a:t>
            </a:r>
            <a:endParaRPr lang="en-US" sz="2000" b="1" err="1">
              <a:solidFill>
                <a:srgbClr val="000000"/>
              </a:solidFill>
              <a:latin typeface="Galatia SIL"/>
            </a:endParaRPr>
          </a:p>
          <a:p>
            <a:r>
              <a:rPr lang="el-GR" sz="2000" b="1">
                <a:solidFill>
                  <a:srgbClr val="000000"/>
                </a:solidFill>
                <a:latin typeface="Galatia SIL"/>
              </a:rPr>
              <a:t> </a:t>
            </a:r>
            <a:r>
              <a:rPr lang="el-GR" sz="2000" b="1" i="0" err="1">
                <a:solidFill>
                  <a:srgbClr val="000000"/>
                </a:solidFill>
                <a:effectLst/>
                <a:latin typeface="Galatia SIL"/>
              </a:rPr>
              <a:t>καὶ</a:t>
            </a:r>
            <a:r>
              <a:rPr lang="el-GR" sz="2000" b="1">
                <a:solidFill>
                  <a:srgbClr val="000000"/>
                </a:solidFill>
                <a:latin typeface="Galatia SIL"/>
              </a:rPr>
              <a:t> </a:t>
            </a:r>
            <a:r>
              <a:rPr lang="el-GR" sz="2000" b="1" i="0" err="1">
                <a:solidFill>
                  <a:srgbClr val="000000"/>
                </a:solidFill>
                <a:effectLst/>
                <a:latin typeface="Galatia SIL"/>
              </a:rPr>
              <a:t>πιστοῖς</a:t>
            </a:r>
            <a:r>
              <a:rPr lang="el-GR" sz="2000" b="1" i="0">
                <a:solidFill>
                  <a:srgbClr val="000000"/>
                </a:solidFill>
                <a:effectLst/>
                <a:latin typeface="Galatia SIL"/>
              </a:rPr>
              <a:t> </a:t>
            </a:r>
            <a:r>
              <a:rPr lang="el-GR" sz="2000" b="1" i="0" err="1">
                <a:solidFill>
                  <a:srgbClr val="000000"/>
                </a:solidFill>
                <a:effectLst/>
                <a:latin typeface="Galatia SIL"/>
              </a:rPr>
              <a:t>ἀδελφοῖς</a:t>
            </a:r>
            <a:r>
              <a:rPr lang="el-GR" sz="2000" b="1" i="0">
                <a:solidFill>
                  <a:srgbClr val="000000"/>
                </a:solidFill>
                <a:effectLst/>
                <a:latin typeface="Galatia SIL"/>
              </a:rPr>
              <a:t> </a:t>
            </a:r>
            <a:endParaRPr lang="en-US" sz="2000" b="1">
              <a:solidFill>
                <a:srgbClr val="000000"/>
              </a:solidFill>
              <a:latin typeface="Corbel" panose="020B0503020204020204"/>
            </a:endParaRPr>
          </a:p>
          <a:p>
            <a:r>
              <a:rPr lang="el-GR" sz="2000" b="1" i="0" err="1">
                <a:solidFill>
                  <a:srgbClr val="000000"/>
                </a:solidFill>
                <a:effectLst/>
                <a:latin typeface="Galatia SIL"/>
              </a:rPr>
              <a:t>ἐν</a:t>
            </a:r>
            <a:r>
              <a:rPr lang="el-GR" sz="2000" b="1" i="0">
                <a:solidFill>
                  <a:srgbClr val="000000"/>
                </a:solidFill>
                <a:effectLst/>
                <a:latin typeface="Galatia SIL"/>
              </a:rPr>
              <a:t> </a:t>
            </a:r>
            <a:r>
              <a:rPr lang="el-GR" sz="2000" b="1" i="0" err="1">
                <a:solidFill>
                  <a:srgbClr val="000000"/>
                </a:solidFill>
                <a:effectLst/>
                <a:latin typeface="Galatia SIL"/>
              </a:rPr>
              <a:t>Χριστῷ</a:t>
            </a:r>
            <a:r>
              <a:rPr lang="el-GR" sz="2000" b="1" i="0">
                <a:solidFill>
                  <a:srgbClr val="000000"/>
                </a:solidFill>
                <a:effectLst/>
                <a:latin typeface="SBL Greek"/>
              </a:rPr>
              <a:t>,</a:t>
            </a:r>
            <a:endParaRPr lang="en-US" sz="2000" b="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51A519-9A7E-8460-719D-FD66C17B78FC}"/>
              </a:ext>
            </a:extLst>
          </p:cNvPr>
          <p:cNvSpPr txBox="1"/>
          <p:nvPr/>
        </p:nvSpPr>
        <p:spPr>
          <a:xfrm>
            <a:off x="73951" y="4572113"/>
            <a:ext cx="3154732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b="1" dirty="0">
                <a:ea typeface="+mn-lt"/>
                <a:cs typeface="+mn-lt"/>
              </a:rPr>
              <a:t>Le saint </a:t>
            </a:r>
            <a:r>
              <a:rPr lang="en-US" sz="2400" b="1" dirty="0" err="1">
                <a:ea typeface="+mn-lt"/>
                <a:cs typeface="+mn-lt"/>
              </a:rPr>
              <a:t>parmi</a:t>
            </a:r>
            <a:r>
              <a:rPr lang="en-US" sz="2400" b="1" dirty="0">
                <a:ea typeface="+mn-lt"/>
                <a:cs typeface="+mn-lt"/>
              </a:rPr>
              <a:t> les </a:t>
            </a:r>
            <a:r>
              <a:rPr lang="en-US" sz="2400" b="1" dirty="0" err="1">
                <a:ea typeface="+mn-lt"/>
                <a:cs typeface="+mn-lt"/>
              </a:rPr>
              <a:t>colosseurs</a:t>
            </a:r>
            <a:r>
              <a:rPr lang="en-US" sz="2400" b="1" dirty="0">
                <a:ea typeface="+mn-lt"/>
                <a:cs typeface="+mn-lt"/>
              </a:rPr>
              <a:t> et Frères </a:t>
            </a:r>
            <a:r>
              <a:rPr lang="en-US" sz="2400" b="1" dirty="0" err="1">
                <a:ea typeface="+mn-lt"/>
                <a:cs typeface="+mn-lt"/>
              </a:rPr>
              <a:t>fidèles</a:t>
            </a:r>
            <a:r>
              <a:rPr lang="en-US" sz="2400" b="1" dirty="0">
                <a:ea typeface="+mn-lt"/>
                <a:cs typeface="+mn-lt"/>
              </a:rPr>
              <a:t> </a:t>
            </a:r>
            <a:r>
              <a:rPr lang="en-US" sz="2400" b="1" dirty="0" err="1">
                <a:ea typeface="+mn-lt"/>
                <a:cs typeface="+mn-lt"/>
              </a:rPr>
              <a:t>en</a:t>
            </a:r>
            <a:r>
              <a:rPr lang="en-US" sz="2400" b="1" dirty="0">
                <a:ea typeface="+mn-lt"/>
                <a:cs typeface="+mn-lt"/>
              </a:rPr>
              <a:t> Christ. </a:t>
            </a:r>
            <a:endParaRPr lang="en-US" sz="2400" b="1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61A2D5-9BB7-FB36-E0F6-576A257881ED}"/>
              </a:ext>
            </a:extLst>
          </p:cNvPr>
          <p:cNvSpPr/>
          <p:nvPr/>
        </p:nvSpPr>
        <p:spPr>
          <a:xfrm>
            <a:off x="3869269" y="978105"/>
            <a:ext cx="7315200" cy="403187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buFont typeface="Arial"/>
              <a:buChar char="•"/>
            </a:pPr>
            <a:r>
              <a:rPr lang="en-US" sz="3200" b="1" dirty="0">
                <a:ln w="9525">
                  <a:solidFill>
                    <a:srgbClr val="C00000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+mn-lt"/>
                <a:cs typeface="+mn-lt"/>
              </a:rPr>
              <a:t>1. Quel </a:t>
            </a:r>
            <a:r>
              <a:rPr lang="en-US" sz="3200" b="1" dirty="0" err="1">
                <a:ln w="9525">
                  <a:solidFill>
                    <a:srgbClr val="C00000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+mn-lt"/>
                <a:cs typeface="+mn-lt"/>
              </a:rPr>
              <a:t>est</a:t>
            </a:r>
            <a:r>
              <a:rPr lang="en-US" sz="3200" b="1" dirty="0">
                <a:ln w="9525">
                  <a:solidFill>
                    <a:srgbClr val="C00000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+mn-lt"/>
                <a:cs typeface="+mn-lt"/>
              </a:rPr>
              <a:t> </a:t>
            </a:r>
            <a:r>
              <a:rPr lang="en-US" sz="3200" b="1" dirty="0" err="1">
                <a:ln w="9525">
                  <a:solidFill>
                    <a:srgbClr val="C00000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+mn-lt"/>
                <a:cs typeface="+mn-lt"/>
              </a:rPr>
              <a:t>l'ID</a:t>
            </a:r>
            <a:r>
              <a:rPr lang="en-US" sz="3200" b="1" dirty="0">
                <a:ln w="9525">
                  <a:solidFill>
                    <a:srgbClr val="C00000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+mn-lt"/>
                <a:cs typeface="+mn-lt"/>
              </a:rPr>
              <a:t> </a:t>
            </a:r>
            <a:r>
              <a:rPr lang="en-US" sz="3200" b="1" dirty="0" err="1">
                <a:ln w="9525">
                  <a:solidFill>
                    <a:srgbClr val="C00000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+mn-lt"/>
                <a:cs typeface="+mn-lt"/>
              </a:rPr>
              <a:t>clé</a:t>
            </a:r>
            <a:r>
              <a:rPr lang="en-US" sz="3200" b="1" dirty="0">
                <a:ln w="9525">
                  <a:solidFill>
                    <a:srgbClr val="C00000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+mn-lt"/>
                <a:cs typeface="+mn-lt"/>
              </a:rPr>
              <a:t> du </a:t>
            </a:r>
            <a:r>
              <a:rPr lang="en-US" sz="3200" b="1" dirty="0" err="1">
                <a:ln w="9525">
                  <a:solidFill>
                    <a:srgbClr val="C00000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+mn-lt"/>
                <a:cs typeface="+mn-lt"/>
              </a:rPr>
              <a:t>récepteur</a:t>
            </a:r>
            <a:r>
              <a:rPr lang="en-US" sz="3200" b="1" dirty="0">
                <a:ln w="9525">
                  <a:solidFill>
                    <a:srgbClr val="C00000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+mn-lt"/>
                <a:cs typeface="+mn-lt"/>
              </a:rPr>
              <a:t> de </a:t>
            </a:r>
            <a:r>
              <a:rPr lang="en-US" sz="3200" b="1" dirty="0" err="1">
                <a:ln w="9525">
                  <a:solidFill>
                    <a:srgbClr val="C00000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+mn-lt"/>
                <a:cs typeface="+mn-lt"/>
              </a:rPr>
              <a:t>lettres</a:t>
            </a:r>
            <a:r>
              <a:rPr lang="en-US" sz="3200" b="1" dirty="0">
                <a:ln w="9525">
                  <a:solidFill>
                    <a:srgbClr val="C00000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+mn-lt"/>
                <a:cs typeface="+mn-lt"/>
              </a:rPr>
              <a:t>?</a:t>
            </a:r>
            <a:endParaRPr lang="en-US" sz="3200" b="1" dirty="0">
              <a:ln w="9525">
                <a:solidFill>
                  <a:srgbClr val="C00000"/>
                </a:solidFill>
                <a:prstDash val="solid"/>
              </a:ln>
              <a:effectLst>
                <a:outerShdw blurRad="12700" dist="38100" dir="2700000" algn="tl" rotWithShape="0">
                  <a:srgbClr val="FFFFFF">
                    <a:lumMod val="50000"/>
                  </a:srgbClr>
                </a:outerShdw>
              </a:effectLst>
              <a:ea typeface="+mn-lt"/>
              <a:cs typeface="+mn-lt"/>
            </a:endParaRPr>
          </a:p>
          <a:p>
            <a:pPr>
              <a:buFont typeface="Arial"/>
              <a:buChar char="•"/>
            </a:pPr>
            <a:endParaRPr lang="en-US" sz="3200" b="1" dirty="0">
              <a:ln w="9525">
                <a:solidFill>
                  <a:srgbClr val="C00000"/>
                </a:solidFill>
                <a:prstDash val="solid"/>
              </a:ln>
              <a:effectLst>
                <a:outerShdw blurRad="12700" dist="38100" dir="2700000" algn="tl" rotWithShape="0">
                  <a:srgbClr val="FFFFFF">
                    <a:lumMod val="50000"/>
                  </a:srgbClr>
                </a:outerShdw>
              </a:effectLst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US" sz="3200" b="1" dirty="0">
                <a:ln w="9525">
                  <a:solidFill>
                    <a:srgbClr val="C00000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+mn-lt"/>
                <a:cs typeface="+mn-lt"/>
              </a:rPr>
              <a:t>2. Quel </a:t>
            </a:r>
            <a:r>
              <a:rPr lang="en-US" sz="3200" b="1" dirty="0" err="1">
                <a:ln w="9525">
                  <a:solidFill>
                    <a:srgbClr val="C00000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+mn-lt"/>
                <a:cs typeface="+mn-lt"/>
              </a:rPr>
              <a:t>est</a:t>
            </a:r>
            <a:r>
              <a:rPr lang="en-US" sz="3200" b="1" dirty="0">
                <a:ln w="9525">
                  <a:solidFill>
                    <a:srgbClr val="C00000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+mn-lt"/>
                <a:cs typeface="+mn-lt"/>
              </a:rPr>
              <a:t> le lien entre «saint et </a:t>
            </a:r>
            <a:r>
              <a:rPr lang="en-US" sz="3200" b="1" dirty="0" err="1">
                <a:ln w="9525">
                  <a:solidFill>
                    <a:srgbClr val="C00000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+mn-lt"/>
                <a:cs typeface="+mn-lt"/>
              </a:rPr>
              <a:t>fidèle</a:t>
            </a:r>
            <a:r>
              <a:rPr lang="en-US" sz="3200" b="1" dirty="0">
                <a:ln w="9525">
                  <a:solidFill>
                    <a:srgbClr val="C00000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+mn-lt"/>
                <a:cs typeface="+mn-lt"/>
              </a:rPr>
              <a:t>» et «</a:t>
            </a:r>
            <a:r>
              <a:rPr lang="en-US" sz="3200" b="1" dirty="0" err="1">
                <a:ln w="9525">
                  <a:solidFill>
                    <a:srgbClr val="C00000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+mn-lt"/>
                <a:cs typeface="+mn-lt"/>
              </a:rPr>
              <a:t>en</a:t>
            </a:r>
            <a:r>
              <a:rPr lang="en-US" sz="3200" b="1" dirty="0">
                <a:ln w="9525">
                  <a:solidFill>
                    <a:srgbClr val="C00000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+mn-lt"/>
                <a:cs typeface="+mn-lt"/>
              </a:rPr>
              <a:t> Christ»?</a:t>
            </a:r>
            <a:endParaRPr lang="en-US" sz="3200" b="1">
              <a:ln w="9525">
                <a:solidFill>
                  <a:srgbClr val="C00000"/>
                </a:solidFill>
                <a:prstDash val="solid"/>
              </a:ln>
              <a:effectLst>
                <a:outerShdw blurRad="12700" dist="38100" dir="2700000" algn="tl" rotWithShape="0">
                  <a:srgbClr val="FFFFFF">
                    <a:lumMod val="50000"/>
                  </a:srgbClr>
                </a:outerShdw>
              </a:effectLst>
            </a:endParaRPr>
          </a:p>
          <a:p>
            <a:pPr>
              <a:buFont typeface="Arial"/>
              <a:buChar char="•"/>
            </a:pPr>
            <a:endParaRPr lang="en-US" sz="3200" b="1" dirty="0">
              <a:ln w="9525">
                <a:solidFill>
                  <a:srgbClr val="C00000"/>
                </a:solidFill>
                <a:prstDash val="solid"/>
              </a:ln>
              <a:effectLst>
                <a:outerShdw blurRad="12700" dist="38100" dir="2700000" algn="tl" rotWithShape="0">
                  <a:srgbClr val="FFFFFF">
                    <a:lumMod val="50000"/>
                  </a:srgbClr>
                </a:outerShdw>
              </a:effectLst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US" sz="3200" b="1" dirty="0">
                <a:ln w="9525">
                  <a:solidFill>
                    <a:srgbClr val="C00000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+mn-lt"/>
                <a:cs typeface="+mn-lt"/>
              </a:rPr>
              <a:t>3. </a:t>
            </a:r>
            <a:r>
              <a:rPr lang="en-US" sz="3200" b="1" dirty="0" err="1">
                <a:ln w="9525">
                  <a:solidFill>
                    <a:srgbClr val="C00000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+mn-lt"/>
                <a:cs typeface="+mn-lt"/>
              </a:rPr>
              <a:t>Où</a:t>
            </a:r>
            <a:r>
              <a:rPr lang="en-US" sz="3200" b="1" dirty="0">
                <a:ln w="9525">
                  <a:solidFill>
                    <a:srgbClr val="C00000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+mn-lt"/>
                <a:cs typeface="+mn-lt"/>
              </a:rPr>
              <a:t> </a:t>
            </a:r>
            <a:r>
              <a:rPr lang="en-US" sz="3200" b="1" dirty="0" err="1">
                <a:ln w="9525">
                  <a:solidFill>
                    <a:srgbClr val="C00000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+mn-lt"/>
                <a:cs typeface="+mn-lt"/>
              </a:rPr>
              <a:t>est</a:t>
            </a:r>
            <a:r>
              <a:rPr lang="en-US" sz="3200" b="1" dirty="0">
                <a:ln w="9525">
                  <a:solidFill>
                    <a:srgbClr val="C00000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+mn-lt"/>
                <a:cs typeface="+mn-lt"/>
              </a:rPr>
              <a:t> le concept de relation dans </a:t>
            </a:r>
            <a:r>
              <a:rPr lang="en-US" sz="3200" b="1" dirty="0" err="1">
                <a:ln w="9525">
                  <a:solidFill>
                    <a:srgbClr val="C00000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+mn-lt"/>
                <a:cs typeface="+mn-lt"/>
              </a:rPr>
              <a:t>ce</a:t>
            </a:r>
            <a:r>
              <a:rPr lang="en-US" sz="3200" b="1" dirty="0">
                <a:ln w="9525">
                  <a:solidFill>
                    <a:srgbClr val="C00000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+mn-lt"/>
                <a:cs typeface="+mn-lt"/>
              </a:rPr>
              <a:t> verset? </a:t>
            </a:r>
            <a:endParaRPr lang="en-US" b="1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693DAF-F08D-EA20-A080-020A87D6A657}"/>
              </a:ext>
            </a:extLst>
          </p:cNvPr>
          <p:cNvSpPr/>
          <p:nvPr/>
        </p:nvSpPr>
        <p:spPr>
          <a:xfrm>
            <a:off x="551" y="2207230"/>
            <a:ext cx="3424408" cy="10925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E22E34E-F3D2-61A4-B405-5D9E5D90E269}"/>
              </a:ext>
            </a:extLst>
          </p:cNvPr>
          <p:cNvSpPr>
            <a:spLocks noGrp="1"/>
          </p:cNvSpPr>
          <p:nvPr/>
        </p:nvSpPr>
        <p:spPr>
          <a:xfrm>
            <a:off x="192209" y="1521867"/>
            <a:ext cx="3415698" cy="155519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Introduction</a:t>
            </a:r>
            <a:endParaRPr lang="en-US" dirty="0"/>
          </a:p>
          <a:p>
            <a:r>
              <a:rPr lang="en-US" sz="2000" cap="none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I. </a:t>
            </a:r>
            <a:r>
              <a:rPr lang="en-US" sz="2000" spc="0" dirty="0" err="1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Faites</a:t>
            </a:r>
            <a:r>
              <a:rPr lang="en-US" sz="2000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 </a:t>
            </a:r>
            <a:r>
              <a:rPr lang="en-US" sz="2000" spc="0" dirty="0" err="1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confiance</a:t>
            </a:r>
            <a:r>
              <a:rPr lang="en-US" sz="2000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 aux </a:t>
            </a:r>
            <a:r>
              <a:rPr lang="en-US" sz="2000" spc="0" dirty="0" err="1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détails</a:t>
            </a:r>
            <a:r>
              <a:rPr lang="en-US" sz="2000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 </a:t>
            </a:r>
            <a:r>
              <a:rPr lang="en-US" sz="2000" cap="none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(</a:t>
            </a:r>
            <a:r>
              <a:rPr lang="en-US" sz="2000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1: 1</a:t>
            </a:r>
            <a:r>
              <a:rPr lang="en-US" sz="2000" cap="none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)</a:t>
            </a:r>
            <a:endParaRPr lang="en-US" dirty="0">
              <a:ea typeface="+mj-lt"/>
              <a:cs typeface="+mj-lt"/>
            </a:endParaRPr>
          </a:p>
          <a:p>
            <a:endParaRPr lang="en-US" sz="4400" dirty="0"/>
          </a:p>
          <a:p>
            <a:r>
              <a:rPr lang="en-US" sz="3400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II. </a:t>
            </a:r>
            <a:r>
              <a:rPr lang="en-US" sz="3400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Approfondir</a:t>
            </a:r>
            <a:r>
              <a:rPr lang="en-US" sz="3400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 </a:t>
            </a:r>
            <a:r>
              <a:rPr lang="en-US" sz="3400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votre</a:t>
            </a:r>
            <a:r>
              <a:rPr lang="en-US" sz="3400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 relation </a:t>
            </a:r>
            <a:r>
              <a:rPr lang="en-US" sz="3400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(</a:t>
            </a:r>
            <a:r>
              <a:rPr lang="en-US" sz="3400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1: 2a</a:t>
            </a:r>
            <a:r>
              <a:rPr lang="en-US" sz="3400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)</a:t>
            </a:r>
            <a:endParaRPr lang="en-US" sz="3400">
              <a:solidFill>
                <a:schemeClr val="tx1"/>
              </a:solidFill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3886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885B9-AEA2-19CA-5F7B-C51C5BC40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646394"/>
            <a:ext cx="3742711" cy="5017029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US" sz="2000" b="1" cap="none" spc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9067A0-9D13-E4B0-FC51-69ED560B15AE}"/>
              </a:ext>
            </a:extLst>
          </p:cNvPr>
          <p:cNvSpPr txBox="1"/>
          <p:nvPr/>
        </p:nvSpPr>
        <p:spPr>
          <a:xfrm>
            <a:off x="174434" y="3806134"/>
            <a:ext cx="2616037" cy="64633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l-GR" b="1" i="0" dirty="0">
                <a:solidFill>
                  <a:srgbClr val="000000"/>
                </a:solidFill>
                <a:effectLst/>
                <a:latin typeface="SBL Greek"/>
              </a:rPr>
              <a:t> </a:t>
            </a:r>
            <a:r>
              <a:rPr lang="el-GR" b="1" i="0" dirty="0">
                <a:solidFill>
                  <a:srgbClr val="000000"/>
                </a:solidFill>
                <a:effectLst/>
                <a:latin typeface="Galatia SIL"/>
              </a:rPr>
              <a:t>χάρις </a:t>
            </a:r>
            <a:r>
              <a:rPr lang="el-GR" b="1" i="0" dirty="0" err="1">
                <a:solidFill>
                  <a:srgbClr val="000000"/>
                </a:solidFill>
                <a:effectLst/>
                <a:latin typeface="Galatia SIL"/>
              </a:rPr>
              <a:t>ὑμῖν</a:t>
            </a:r>
            <a:r>
              <a:rPr lang="el-GR" b="1" i="0" dirty="0">
                <a:solidFill>
                  <a:srgbClr val="000000"/>
                </a:solidFill>
                <a:effectLst/>
                <a:latin typeface="Galatia SIL"/>
              </a:rPr>
              <a:t> </a:t>
            </a:r>
            <a:r>
              <a:rPr lang="el-GR" b="1" i="0" dirty="0" err="1">
                <a:solidFill>
                  <a:srgbClr val="000000"/>
                </a:solidFill>
                <a:effectLst/>
                <a:latin typeface="Galatia SIL"/>
              </a:rPr>
              <a:t>καὶ</a:t>
            </a:r>
            <a:r>
              <a:rPr lang="el-GR" b="1" i="0" dirty="0">
                <a:solidFill>
                  <a:srgbClr val="000000"/>
                </a:solidFill>
                <a:effectLst/>
                <a:latin typeface="Galatia SIL"/>
              </a:rPr>
              <a:t> </a:t>
            </a:r>
            <a:r>
              <a:rPr lang="el-GR" b="1" i="0" dirty="0" err="1">
                <a:solidFill>
                  <a:srgbClr val="000000"/>
                </a:solidFill>
                <a:effectLst/>
                <a:latin typeface="Galatia SIL"/>
              </a:rPr>
              <a:t>εἰρήνη</a:t>
            </a:r>
            <a:r>
              <a:rPr lang="el-GR" b="1" dirty="0">
                <a:solidFill>
                  <a:srgbClr val="000000"/>
                </a:solidFill>
                <a:latin typeface="Galatia SIL"/>
              </a:rPr>
              <a:t> </a:t>
            </a:r>
            <a:endParaRPr lang="en-US" b="1" i="0">
              <a:solidFill>
                <a:srgbClr val="000000"/>
              </a:solidFill>
              <a:effectLst/>
              <a:latin typeface="Galatia SIL"/>
            </a:endParaRPr>
          </a:p>
          <a:p>
            <a:r>
              <a:rPr lang="el-GR" b="1" i="0" dirty="0" err="1">
                <a:solidFill>
                  <a:srgbClr val="000000"/>
                </a:solidFill>
                <a:effectLst/>
                <a:latin typeface="Galatia SIL"/>
              </a:rPr>
              <a:t>ἀπὸ</a:t>
            </a:r>
            <a:r>
              <a:rPr lang="el-GR" b="1" i="0" dirty="0">
                <a:solidFill>
                  <a:srgbClr val="000000"/>
                </a:solidFill>
                <a:effectLst/>
                <a:latin typeface="Galatia SIL"/>
              </a:rPr>
              <a:t> </a:t>
            </a:r>
            <a:r>
              <a:rPr lang="el-GR" b="1" i="0" dirty="0" err="1">
                <a:solidFill>
                  <a:srgbClr val="000000"/>
                </a:solidFill>
                <a:effectLst/>
                <a:latin typeface="Galatia SIL"/>
              </a:rPr>
              <a:t>θεοῦ</a:t>
            </a:r>
            <a:r>
              <a:rPr lang="el-GR" b="1" i="0" dirty="0">
                <a:solidFill>
                  <a:srgbClr val="000000"/>
                </a:solidFill>
                <a:effectLst/>
                <a:latin typeface="Galatia SIL"/>
              </a:rPr>
              <a:t> </a:t>
            </a:r>
            <a:r>
              <a:rPr lang="el-GR" b="1" i="0" dirty="0" err="1">
                <a:solidFill>
                  <a:srgbClr val="000000"/>
                </a:solidFill>
                <a:effectLst/>
                <a:latin typeface="Galatia SIL"/>
              </a:rPr>
              <a:t>πατρὸς</a:t>
            </a:r>
            <a:r>
              <a:rPr lang="el-GR" b="1" i="0" dirty="0">
                <a:solidFill>
                  <a:srgbClr val="000000"/>
                </a:solidFill>
                <a:effectLst/>
                <a:latin typeface="Galatia SIL"/>
              </a:rPr>
              <a:t> </a:t>
            </a:r>
            <a:r>
              <a:rPr lang="el-GR" b="1" i="0" dirty="0" err="1">
                <a:solidFill>
                  <a:srgbClr val="000000"/>
                </a:solidFill>
                <a:effectLst/>
                <a:latin typeface="Galatia SIL"/>
              </a:rPr>
              <a:t>ἡμῶν</a:t>
            </a:r>
            <a:r>
              <a:rPr lang="el-GR" b="1" i="0" u="none" strike="noStrike" baseline="30000" dirty="0">
                <a:solidFill>
                  <a:srgbClr val="FD544F"/>
                </a:solidFill>
                <a:effectLst/>
                <a:latin typeface="SBL Greek"/>
                <a:hlinkClick r:id="rId2"/>
              </a:rPr>
              <a:t>* </a:t>
            </a:r>
            <a:r>
              <a:rPr lang="el-GR" b="1" i="0" dirty="0">
                <a:solidFill>
                  <a:srgbClr val="000000"/>
                </a:solidFill>
                <a:effectLst/>
                <a:latin typeface="SBL Greek"/>
              </a:rPr>
              <a:t>.</a:t>
            </a:r>
            <a:endParaRPr lang="en-US" b="1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8661EB-D6B6-AF93-A7FF-CBD350836A1B}"/>
              </a:ext>
            </a:extLst>
          </p:cNvPr>
          <p:cNvSpPr txBox="1"/>
          <p:nvPr/>
        </p:nvSpPr>
        <p:spPr>
          <a:xfrm>
            <a:off x="176833" y="4544458"/>
            <a:ext cx="3136797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b="1" dirty="0">
                <a:ea typeface="+mn-lt"/>
                <a:cs typeface="+mn-lt"/>
              </a:rPr>
              <a:t>Grâce à </a:t>
            </a:r>
            <a:r>
              <a:rPr lang="en-US" sz="2000" b="1" dirty="0" err="1">
                <a:ea typeface="+mn-lt"/>
                <a:cs typeface="+mn-lt"/>
              </a:rPr>
              <a:t>vous</a:t>
            </a:r>
            <a:r>
              <a:rPr lang="en-US" sz="2000" b="1" dirty="0">
                <a:ea typeface="+mn-lt"/>
                <a:cs typeface="+mn-lt"/>
              </a:rPr>
              <a:t> et </a:t>
            </a:r>
            <a:r>
              <a:rPr lang="en-US" sz="2000" b="1" dirty="0" err="1">
                <a:ea typeface="+mn-lt"/>
                <a:cs typeface="+mn-lt"/>
              </a:rPr>
              <a:t>paix</a:t>
            </a:r>
            <a:r>
              <a:rPr lang="en-US" sz="2000" b="1" dirty="0">
                <a:ea typeface="+mn-lt"/>
                <a:cs typeface="+mn-lt"/>
              </a:rPr>
              <a:t> de la part de Dieu </a:t>
            </a:r>
            <a:r>
              <a:rPr lang="en-US" sz="2000" b="1" dirty="0" err="1">
                <a:ea typeface="+mn-lt"/>
                <a:cs typeface="+mn-lt"/>
              </a:rPr>
              <a:t>notre</a:t>
            </a:r>
            <a:r>
              <a:rPr lang="en-US" sz="2000" b="1" dirty="0">
                <a:ea typeface="+mn-lt"/>
                <a:cs typeface="+mn-lt"/>
              </a:rPr>
              <a:t> Père</a:t>
            </a:r>
            <a:endParaRPr lang="en-US" sz="2000" b="1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B0E055-C2B5-71D8-21F0-DB957D9967C8}"/>
              </a:ext>
            </a:extLst>
          </p:cNvPr>
          <p:cNvSpPr txBox="1"/>
          <p:nvPr/>
        </p:nvSpPr>
        <p:spPr>
          <a:xfrm>
            <a:off x="3795693" y="584819"/>
            <a:ext cx="3928444" cy="40934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buFont typeface="Arial" panose="020B0503020204020204"/>
              <a:buChar char="•"/>
            </a:pPr>
            <a:r>
              <a:rPr lang="en-US" sz="2000" b="1" dirty="0">
                <a:ea typeface="+mn-lt"/>
                <a:cs typeface="+mn-lt"/>
              </a:rPr>
              <a:t>1. Quelle </a:t>
            </a:r>
            <a:r>
              <a:rPr lang="en-US" sz="2000" b="1" dirty="0" err="1">
                <a:ea typeface="+mn-lt"/>
                <a:cs typeface="+mn-lt"/>
              </a:rPr>
              <a:t>est</a:t>
            </a:r>
            <a:r>
              <a:rPr lang="en-US" sz="2000" b="1" dirty="0">
                <a:ea typeface="+mn-lt"/>
                <a:cs typeface="+mn-lt"/>
              </a:rPr>
              <a:t> la </a:t>
            </a:r>
            <a:r>
              <a:rPr lang="en-US" sz="2000" b="1" dirty="0" err="1">
                <a:ea typeface="+mn-lt"/>
                <a:cs typeface="+mn-lt"/>
              </a:rPr>
              <a:t>forme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littéraire</a:t>
            </a:r>
            <a:r>
              <a:rPr lang="en-US" sz="2000" b="1" dirty="0">
                <a:ea typeface="+mn-lt"/>
                <a:cs typeface="+mn-lt"/>
              </a:rPr>
              <a:t> de </a:t>
            </a:r>
            <a:r>
              <a:rPr lang="en-US" sz="2000" b="1" dirty="0" err="1">
                <a:ea typeface="+mn-lt"/>
                <a:cs typeface="+mn-lt"/>
              </a:rPr>
              <a:t>cette</a:t>
            </a:r>
            <a:r>
              <a:rPr lang="en-US" sz="2000" b="1" dirty="0">
                <a:ea typeface="+mn-lt"/>
                <a:cs typeface="+mn-lt"/>
              </a:rPr>
              <a:t> expression? </a:t>
            </a:r>
            <a:endParaRPr lang="en-US" sz="2000" b="1" dirty="0"/>
          </a:p>
          <a:p>
            <a:pPr>
              <a:buFont typeface="Arial" panose="020B0503020204020204"/>
              <a:buChar char="•"/>
            </a:pPr>
            <a:r>
              <a:rPr lang="en-US" sz="2000" b="1" dirty="0">
                <a:ea typeface="+mn-lt"/>
                <a:cs typeface="+mn-lt"/>
              </a:rPr>
              <a:t>2. </a:t>
            </a:r>
            <a:r>
              <a:rPr lang="en-US" sz="2000" b="1" dirty="0" err="1">
                <a:ea typeface="+mn-lt"/>
                <a:cs typeface="+mn-lt"/>
              </a:rPr>
              <a:t>Définir</a:t>
            </a:r>
            <a:r>
              <a:rPr lang="en-US" sz="2000" b="1" dirty="0">
                <a:ea typeface="+mn-lt"/>
                <a:cs typeface="+mn-lt"/>
              </a:rPr>
              <a:t> le </a:t>
            </a:r>
            <a:r>
              <a:rPr lang="en-US" sz="2000" b="1" dirty="0" err="1">
                <a:ea typeface="+mn-lt"/>
                <a:cs typeface="+mn-lt"/>
              </a:rPr>
              <a:t>sens</a:t>
            </a:r>
            <a:r>
              <a:rPr lang="en-US" sz="2000" b="1" dirty="0">
                <a:ea typeface="+mn-lt"/>
                <a:cs typeface="+mn-lt"/>
              </a:rPr>
              <a:t> de «grâce» (</a:t>
            </a:r>
            <a:r>
              <a:rPr lang="en-US" sz="2000" b="1" i="0" dirty="0" err="1">
                <a:effectLst/>
                <a:ea typeface="+mn-lt"/>
                <a:cs typeface="+mn-lt"/>
              </a:rPr>
              <a:t>χάρις</a:t>
            </a:r>
            <a:r>
              <a:rPr lang="en-US" sz="2000" b="1" i="0" dirty="0">
                <a:effectLst/>
                <a:ea typeface="+mn-lt"/>
                <a:cs typeface="+mn-lt"/>
              </a:rPr>
              <a:t>).</a:t>
            </a:r>
            <a:r>
              <a:rPr lang="en-US" sz="2000" b="1" dirty="0">
                <a:ea typeface="+mn-lt"/>
                <a:cs typeface="+mn-lt"/>
              </a:rPr>
              <a:t> </a:t>
            </a:r>
            <a:endParaRPr lang="en-US" sz="2000" b="1" dirty="0"/>
          </a:p>
          <a:p>
            <a:pPr>
              <a:buFont typeface="Arial" panose="020B0503020204020204"/>
              <a:buChar char="•"/>
            </a:pPr>
            <a:r>
              <a:rPr lang="en-US" sz="2000" b="1" dirty="0">
                <a:ea typeface="+mn-lt"/>
                <a:cs typeface="+mn-lt"/>
              </a:rPr>
              <a:t>3. </a:t>
            </a:r>
            <a:r>
              <a:rPr lang="en-US" sz="2000" b="1" dirty="0" err="1">
                <a:ea typeface="+mn-lt"/>
                <a:cs typeface="+mn-lt"/>
              </a:rPr>
              <a:t>Définir</a:t>
            </a:r>
            <a:r>
              <a:rPr lang="en-US" sz="2000" b="1" dirty="0">
                <a:ea typeface="+mn-lt"/>
                <a:cs typeface="+mn-lt"/>
              </a:rPr>
              <a:t> le </a:t>
            </a:r>
            <a:r>
              <a:rPr lang="en-US" sz="2000" b="1" dirty="0" err="1">
                <a:ea typeface="+mn-lt"/>
                <a:cs typeface="+mn-lt"/>
              </a:rPr>
              <a:t>sens</a:t>
            </a:r>
            <a:r>
              <a:rPr lang="en-US" sz="2000" b="1" dirty="0">
                <a:ea typeface="+mn-lt"/>
                <a:cs typeface="+mn-lt"/>
              </a:rPr>
              <a:t> de «</a:t>
            </a:r>
            <a:r>
              <a:rPr lang="en-US" sz="2000" b="1" dirty="0" err="1">
                <a:ea typeface="+mn-lt"/>
                <a:cs typeface="+mn-lt"/>
              </a:rPr>
              <a:t>paix</a:t>
            </a:r>
            <a:r>
              <a:rPr lang="en-US" sz="2000" b="1" dirty="0">
                <a:ea typeface="+mn-lt"/>
                <a:cs typeface="+mn-lt"/>
              </a:rPr>
              <a:t>» (</a:t>
            </a:r>
            <a:r>
              <a:rPr lang="en-US" sz="2000" b="1" i="0" dirty="0" err="1">
                <a:effectLst/>
                <a:ea typeface="+mn-lt"/>
                <a:cs typeface="+mn-lt"/>
              </a:rPr>
              <a:t>εἰρήνη</a:t>
            </a:r>
            <a:r>
              <a:rPr lang="en-US" sz="2000" b="1" dirty="0">
                <a:ea typeface="+mn-lt"/>
                <a:cs typeface="+mn-lt"/>
              </a:rPr>
              <a:t>). </a:t>
            </a:r>
            <a:endParaRPr lang="en-US" sz="2000" b="1" dirty="0"/>
          </a:p>
          <a:p>
            <a:pPr>
              <a:buFont typeface="Arial" panose="020B0503020204020204"/>
              <a:buChar char="•"/>
            </a:pPr>
            <a:r>
              <a:rPr lang="en-US" sz="2000" b="1" dirty="0">
                <a:ea typeface="+mn-lt"/>
                <a:cs typeface="+mn-lt"/>
              </a:rPr>
              <a:t>4. Que sous-</a:t>
            </a:r>
            <a:r>
              <a:rPr lang="en-US" sz="2000" b="1" dirty="0" err="1">
                <a:ea typeface="+mn-lt"/>
                <a:cs typeface="+mn-lt"/>
              </a:rPr>
              <a:t>entend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l'expression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i="0" dirty="0" err="1">
                <a:effectLst/>
                <a:ea typeface="+mn-lt"/>
                <a:cs typeface="+mn-lt"/>
              </a:rPr>
              <a:t>θεοῦ</a:t>
            </a:r>
            <a:r>
              <a:rPr lang="en-US" sz="2000" b="1" i="0" dirty="0">
                <a:effectLst/>
                <a:ea typeface="+mn-lt"/>
                <a:cs typeface="+mn-lt"/>
              </a:rPr>
              <a:t> πα</a:t>
            </a:r>
            <a:r>
              <a:rPr lang="en-US" sz="2000" b="1" i="0" dirty="0" err="1">
                <a:effectLst/>
                <a:ea typeface="+mn-lt"/>
                <a:cs typeface="+mn-lt"/>
              </a:rPr>
              <a:t>τρὸς</a:t>
            </a:r>
            <a:r>
              <a:rPr lang="en-US" sz="2000" b="1" i="0" dirty="0">
                <a:effectLst/>
                <a:ea typeface="+mn-lt"/>
                <a:cs typeface="+mn-lt"/>
              </a:rPr>
              <a:t> </a:t>
            </a:r>
            <a:r>
              <a:rPr lang="en-US" sz="2000" b="1" i="0" dirty="0" err="1">
                <a:effectLst/>
                <a:ea typeface="+mn-lt"/>
                <a:cs typeface="+mn-lt"/>
              </a:rPr>
              <a:t>ἡμῶν</a:t>
            </a:r>
            <a:r>
              <a:rPr lang="en-US" sz="2000" b="1" i="0" dirty="0">
                <a:effectLst/>
                <a:ea typeface="+mn-lt"/>
                <a:cs typeface="+mn-lt"/>
              </a:rPr>
              <a:t>?</a:t>
            </a:r>
            <a:r>
              <a:rPr lang="en-US" sz="2000" b="1" dirty="0">
                <a:ea typeface="+mn-lt"/>
                <a:cs typeface="+mn-lt"/>
              </a:rPr>
              <a:t> </a:t>
            </a:r>
            <a:endParaRPr lang="en-US" sz="2000" b="1" dirty="0"/>
          </a:p>
          <a:p>
            <a:pPr>
              <a:buFont typeface="Arial" panose="020B0503020204020204"/>
              <a:buChar char="•"/>
            </a:pPr>
            <a:r>
              <a:rPr lang="en-US" sz="2000" b="1" dirty="0">
                <a:ea typeface="+mn-lt"/>
                <a:cs typeface="+mn-lt"/>
              </a:rPr>
              <a:t>5. Quel </a:t>
            </a:r>
            <a:r>
              <a:rPr lang="en-US" sz="2000" b="1" dirty="0" err="1">
                <a:ea typeface="+mn-lt"/>
                <a:cs typeface="+mn-lt"/>
              </a:rPr>
              <a:t>est</a:t>
            </a:r>
            <a:r>
              <a:rPr lang="en-US" sz="2000" b="1" dirty="0">
                <a:ea typeface="+mn-lt"/>
                <a:cs typeface="+mn-lt"/>
              </a:rPr>
              <a:t> le lien entre </a:t>
            </a:r>
            <a:r>
              <a:rPr lang="en-US" sz="2000" b="1" dirty="0" err="1">
                <a:ea typeface="+mn-lt"/>
                <a:cs typeface="+mn-lt"/>
              </a:rPr>
              <a:t>ces</a:t>
            </a:r>
            <a:r>
              <a:rPr lang="en-US" sz="2000" b="1" dirty="0">
                <a:ea typeface="+mn-lt"/>
                <a:cs typeface="+mn-lt"/>
              </a:rPr>
              <a:t> mots? </a:t>
            </a:r>
            <a:endParaRPr lang="en-US" sz="2000" b="1" dirty="0"/>
          </a:p>
          <a:p>
            <a:pPr>
              <a:buFont typeface="Arial" panose="020B0503020204020204"/>
              <a:buChar char="•"/>
            </a:pPr>
            <a:r>
              <a:rPr lang="en-US" sz="2000" b="1" dirty="0">
                <a:ea typeface="+mn-lt"/>
                <a:cs typeface="+mn-lt"/>
              </a:rPr>
              <a:t>        </a:t>
            </a:r>
            <a:r>
              <a:rPr lang="en-US" sz="2000" b="1" i="0" dirty="0">
                <a:effectLst/>
                <a:ea typeface="+mn-lt"/>
                <a:cs typeface="+mn-lt"/>
              </a:rPr>
              <a:t>χα</a:t>
            </a:r>
            <a:r>
              <a:rPr lang="en-US" sz="2000" b="1" i="0" dirty="0" err="1">
                <a:effectLst/>
                <a:ea typeface="+mn-lt"/>
                <a:cs typeface="+mn-lt"/>
              </a:rPr>
              <a:t>ίρειν</a:t>
            </a:r>
            <a:r>
              <a:rPr lang="en-US" sz="2000" b="1" i="0" dirty="0">
                <a:effectLst/>
                <a:ea typeface="+mn-lt"/>
                <a:cs typeface="+mn-lt"/>
              </a:rPr>
              <a:t> (2</a:t>
            </a:r>
            <a:r>
              <a:rPr lang="en-US" sz="2000" b="1" dirty="0">
                <a:ea typeface="+mn-lt"/>
                <a:cs typeface="+mn-lt"/>
              </a:rPr>
              <a:t> Jean </a:t>
            </a:r>
            <a:r>
              <a:rPr lang="en-US" sz="2000" b="1" i="0" dirty="0">
                <a:effectLst/>
                <a:ea typeface="+mn-lt"/>
                <a:cs typeface="+mn-lt"/>
              </a:rPr>
              <a:t>10</a:t>
            </a:r>
            <a:r>
              <a:rPr lang="en-US" sz="2000" b="1" dirty="0">
                <a:ea typeface="+mn-lt"/>
                <a:cs typeface="+mn-lt"/>
              </a:rPr>
              <a:t>). </a:t>
            </a:r>
            <a:endParaRPr lang="en-US" sz="2000" b="1" dirty="0"/>
          </a:p>
          <a:p>
            <a:pPr>
              <a:buFont typeface="Arial" panose="020B0503020204020204"/>
              <a:buChar char="•"/>
            </a:pPr>
            <a:r>
              <a:rPr lang="en-US" sz="2000" b="1" dirty="0">
                <a:ea typeface="+mn-lt"/>
                <a:cs typeface="+mn-lt"/>
              </a:rPr>
              <a:t>        </a:t>
            </a:r>
            <a:r>
              <a:rPr lang="en-US" sz="2000" b="1" i="0" dirty="0" err="1">
                <a:effectLst/>
                <a:ea typeface="+mn-lt"/>
                <a:cs typeface="+mn-lt"/>
              </a:rPr>
              <a:t>χάρις</a:t>
            </a:r>
            <a:r>
              <a:rPr lang="en-US" sz="2000" b="1" i="0" dirty="0">
                <a:effectLst/>
                <a:ea typeface="+mn-lt"/>
                <a:cs typeface="+mn-lt"/>
              </a:rPr>
              <a:t> (</a:t>
            </a:r>
            <a:r>
              <a:rPr lang="en-US" sz="2000" b="1" dirty="0">
                <a:ea typeface="+mn-lt"/>
                <a:cs typeface="+mn-lt"/>
              </a:rPr>
              <a:t>Col</a:t>
            </a:r>
            <a:r>
              <a:rPr lang="en-US" sz="2000" b="1" i="0" dirty="0">
                <a:effectLst/>
                <a:ea typeface="+mn-lt"/>
                <a:cs typeface="+mn-lt"/>
              </a:rPr>
              <a:t>. 1:2b)</a:t>
            </a:r>
            <a:r>
              <a:rPr lang="en-US" sz="2000" b="1" dirty="0">
                <a:ea typeface="+mn-lt"/>
                <a:cs typeface="+mn-lt"/>
              </a:rPr>
              <a:t> </a:t>
            </a:r>
            <a:endParaRPr lang="en-US" sz="2000" b="1" dirty="0"/>
          </a:p>
          <a:p>
            <a:pPr>
              <a:buFont typeface="Arial" panose="020B0503020204020204"/>
              <a:buChar char="•"/>
            </a:pPr>
            <a:r>
              <a:rPr lang="en-US" sz="2000" b="1" dirty="0">
                <a:ea typeface="+mn-lt"/>
                <a:cs typeface="+mn-lt"/>
              </a:rPr>
              <a:t>        </a:t>
            </a:r>
            <a:r>
              <a:rPr lang="en-US" sz="2000" b="1" i="0" dirty="0" err="1">
                <a:effectLst/>
                <a:ea typeface="+mn-lt"/>
                <a:cs typeface="+mn-lt"/>
              </a:rPr>
              <a:t>εἰρήνη</a:t>
            </a:r>
            <a:r>
              <a:rPr lang="en-US" sz="2000" b="1" i="0" dirty="0">
                <a:effectLst/>
                <a:ea typeface="+mn-lt"/>
                <a:cs typeface="+mn-lt"/>
              </a:rPr>
              <a:t> (</a:t>
            </a:r>
            <a:r>
              <a:rPr lang="en-US" sz="2000" b="1" dirty="0">
                <a:ea typeface="+mn-lt"/>
                <a:cs typeface="+mn-lt"/>
              </a:rPr>
              <a:t>Col</a:t>
            </a:r>
            <a:r>
              <a:rPr lang="en-US" sz="2000" b="1" i="0" dirty="0">
                <a:effectLst/>
                <a:ea typeface="+mn-lt"/>
                <a:cs typeface="+mn-lt"/>
              </a:rPr>
              <a:t>. 1:2b)</a:t>
            </a:r>
            <a:r>
              <a:rPr lang="en-US" sz="2000" b="1" dirty="0">
                <a:ea typeface="+mn-lt"/>
                <a:cs typeface="+mn-lt"/>
              </a:rPr>
              <a:t> </a:t>
            </a:r>
            <a:endParaRPr lang="en-US" sz="2000" b="1" dirty="0"/>
          </a:p>
        </p:txBody>
      </p:sp>
      <p:pic>
        <p:nvPicPr>
          <p:cNvPr id="2050" name="Picture 2" descr="Free photos of Stained glass">
            <a:extLst>
              <a:ext uri="{FF2B5EF4-FFF2-40B4-BE49-F238E27FC236}">
                <a16:creationId xmlns:a16="http://schemas.microsoft.com/office/drawing/2014/main" id="{E97B55F4-A738-5BD1-71A0-BCBADFCF81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238" y="648691"/>
            <a:ext cx="3339942" cy="5336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E29779E-3446-7246-4A8D-610E9CF32420}"/>
              </a:ext>
            </a:extLst>
          </p:cNvPr>
          <p:cNvSpPr txBox="1"/>
          <p:nvPr/>
        </p:nvSpPr>
        <p:spPr>
          <a:xfrm>
            <a:off x="4729064" y="5986851"/>
            <a:ext cx="709550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0" i="0">
                <a:solidFill>
                  <a:srgbClr val="000000"/>
                </a:solidFill>
                <a:effectLst/>
                <a:latin typeface="Galatia SIL"/>
              </a:rPr>
              <a:t>Λοιπόν, ἀδελφοί</a:t>
            </a:r>
            <a:r>
              <a:rPr lang="el-GR" b="1" i="0">
                <a:solidFill>
                  <a:srgbClr val="00B050"/>
                </a:solidFill>
                <a:effectLst/>
                <a:latin typeface="Galatia SIL"/>
              </a:rPr>
              <a:t>, χαίρετε</a:t>
            </a:r>
            <a:r>
              <a:rPr lang="el-GR" b="0" i="0">
                <a:solidFill>
                  <a:srgbClr val="000000"/>
                </a:solidFill>
                <a:effectLst/>
                <a:latin typeface="Galatia SIL"/>
              </a:rPr>
              <a:t>, καταρτίζεσθε, παρακαλεῖσθε, τὸ αὐτὸ φρονεῖτε, </a:t>
            </a:r>
            <a:r>
              <a:rPr lang="el-GR" b="1" i="0">
                <a:solidFill>
                  <a:srgbClr val="00B050"/>
                </a:solidFill>
                <a:effectLst/>
                <a:latin typeface="Galatia SIL"/>
              </a:rPr>
              <a:t>εἰρηνεύετε</a:t>
            </a:r>
            <a:r>
              <a:rPr lang="el-GR" b="0" i="0">
                <a:solidFill>
                  <a:srgbClr val="000000"/>
                </a:solidFill>
                <a:effectLst/>
                <a:latin typeface="Galatia SIL"/>
              </a:rPr>
              <a:t>, καὶ ὁ θεὸς τῆς ἀγάπης καὶ </a:t>
            </a:r>
            <a:r>
              <a:rPr lang="el-GR" b="1" i="0">
                <a:solidFill>
                  <a:srgbClr val="00B050"/>
                </a:solidFill>
                <a:effectLst/>
                <a:latin typeface="Galatia SIL"/>
              </a:rPr>
              <a:t>εἰρήνης</a:t>
            </a:r>
            <a:r>
              <a:rPr lang="el-GR" b="0" i="0">
                <a:solidFill>
                  <a:srgbClr val="000000"/>
                </a:solidFill>
                <a:effectLst/>
                <a:latin typeface="Galatia SIL"/>
              </a:rPr>
              <a:t> ἔσται μεθʼ ὑμῶν</a:t>
            </a:r>
            <a:r>
              <a:rPr lang="el-GR" b="0" i="0" u="none" strike="noStrike">
                <a:solidFill>
                  <a:srgbClr val="FD544F"/>
                </a:solidFill>
                <a:effectLst/>
                <a:latin typeface="SBL Greek"/>
                <a:hlinkClick r:id="rId4"/>
              </a:rPr>
              <a:t>*</a:t>
            </a: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034BFE4-FFCB-F301-DBD4-991E384F8BD3}"/>
              </a:ext>
            </a:extLst>
          </p:cNvPr>
          <p:cNvSpPr/>
          <p:nvPr/>
        </p:nvSpPr>
        <p:spPr>
          <a:xfrm>
            <a:off x="-551" y="2842719"/>
            <a:ext cx="3433589" cy="91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E4D98C4-B43C-55F1-D430-58622780C6A4}"/>
              </a:ext>
            </a:extLst>
          </p:cNvPr>
          <p:cNvSpPr>
            <a:spLocks noGrp="1"/>
          </p:cNvSpPr>
          <p:nvPr/>
        </p:nvSpPr>
        <p:spPr>
          <a:xfrm>
            <a:off x="-55824" y="1112581"/>
            <a:ext cx="3269013" cy="26655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Introduction</a:t>
            </a:r>
            <a:endParaRPr lang="en-US"/>
          </a:p>
          <a:p>
            <a:r>
              <a:rPr lang="en-US" cap="none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I. </a:t>
            </a:r>
            <a:r>
              <a:rPr lang="en-US" dirty="0" err="1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Faites</a:t>
            </a:r>
            <a:r>
              <a:rPr lang="en-US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 </a:t>
            </a:r>
            <a:r>
              <a:rPr lang="en-US" dirty="0" err="1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confiance</a:t>
            </a:r>
            <a:r>
              <a:rPr lang="en-US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 aux </a:t>
            </a:r>
            <a:r>
              <a:rPr lang="en-US" dirty="0" err="1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détails</a:t>
            </a:r>
            <a:r>
              <a:rPr lang="en-US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. </a:t>
            </a:r>
            <a:r>
              <a:rPr lang="en-US" cap="none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(</a:t>
            </a:r>
            <a:r>
              <a:rPr lang="en-US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1: 1</a:t>
            </a:r>
            <a:r>
              <a:rPr lang="en-US" cap="none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)</a:t>
            </a:r>
            <a:endParaRPr lang="en-US">
              <a:ea typeface="+mn-lt"/>
              <a:cs typeface="+mn-lt"/>
            </a:endParaRPr>
          </a:p>
          <a:p>
            <a:r>
              <a:rPr lang="en-US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Ii </a:t>
            </a:r>
            <a:r>
              <a:rPr lang="en-US" dirty="0" err="1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Approfondissez</a:t>
            </a:r>
            <a:r>
              <a:rPr lang="en-US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 </a:t>
            </a:r>
            <a:r>
              <a:rPr lang="en-US" dirty="0" err="1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votre</a:t>
            </a:r>
            <a:r>
              <a:rPr lang="en-US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 relation</a:t>
            </a:r>
            <a:r>
              <a:rPr lang="en-US" cap="none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. (</a:t>
            </a:r>
            <a:r>
              <a:rPr lang="en-US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1: 2a</a:t>
            </a:r>
            <a:r>
              <a:rPr lang="en-US" cap="none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)</a:t>
            </a:r>
            <a:endParaRPr lang="en-US">
              <a:ea typeface="+mn-lt"/>
              <a:cs typeface="+mn-lt"/>
            </a:endParaRPr>
          </a:p>
          <a:p>
            <a:endParaRPr lang="en-US"/>
          </a:p>
          <a:p>
            <a:endParaRPr lang="en-US" dirty="0"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  <a:p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Iii. </a:t>
            </a:r>
            <a:r>
              <a:rPr lang="en-US" sz="2400" b="1" dirty="0" err="1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Profitez</a:t>
            </a:r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 du </a:t>
            </a:r>
            <a:r>
              <a:rPr lang="en-US" sz="2400" b="1" dirty="0" err="1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présent</a:t>
            </a:r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 de Dieu</a:t>
            </a:r>
            <a:r>
              <a:rPr lang="en-US" sz="2400" b="1" cap="none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. (</a:t>
            </a:r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1: 2b</a:t>
            </a:r>
            <a:r>
              <a:rPr lang="en-US" sz="2400" b="1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n-lt"/>
                <a:cs typeface="+mn-lt"/>
              </a:rPr>
              <a:t>).</a:t>
            </a:r>
            <a:endParaRPr lang="en-US" sz="2400" b="1">
              <a:ea typeface="+mn-lt"/>
              <a:cs typeface="+mn-lt"/>
            </a:endParaRPr>
          </a:p>
          <a:p>
            <a:pPr algn="ctr"/>
            <a:endParaRPr lang="en-US"/>
          </a:p>
          <a:p>
            <a:pPr algn="ctr">
              <a:lnSpc>
                <a:spcPct val="100000"/>
              </a:lnSpc>
            </a:pPr>
            <a:endParaRPr lang="en-US" b="1" dirty="0">
              <a:ln w="13462">
                <a:solidFill>
                  <a:srgbClr val="FFFFFF"/>
                </a:solidFill>
                <a:prstDash val="solid"/>
              </a:ln>
              <a:effectLst>
                <a:outerShdw dist="38100" dir="2700000" algn="bl" rotWithShape="0">
                  <a:srgbClr val="1AB39F"/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AD7E901-E29F-24FD-FAA4-9D487868C0F7}"/>
              </a:ext>
            </a:extLst>
          </p:cNvPr>
          <p:cNvSpPr/>
          <p:nvPr/>
        </p:nvSpPr>
        <p:spPr>
          <a:xfrm>
            <a:off x="-4591" y="5376888"/>
            <a:ext cx="4608722" cy="15931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633030E2-FC36-3E2F-2E2A-8C4F655F08ED}"/>
              </a:ext>
            </a:extLst>
          </p:cNvPr>
          <p:cNvSpPr txBox="1"/>
          <p:nvPr/>
        </p:nvSpPr>
        <p:spPr>
          <a:xfrm>
            <a:off x="-57487" y="5381003"/>
            <a:ext cx="4738142" cy="16312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i="0" dirty="0">
                <a:effectLst/>
                <a:ea typeface="+mn-lt"/>
                <a:cs typeface="+mn-lt"/>
              </a:rPr>
              <a:t>11</a:t>
            </a:r>
            <a:r>
              <a:rPr lang="en-US" sz="2000" b="1" dirty="0">
                <a:ea typeface="+mn-lt"/>
                <a:cs typeface="+mn-lt"/>
              </a:rPr>
              <a:t> Et </a:t>
            </a:r>
            <a:r>
              <a:rPr lang="en-US" sz="2000" b="1" dirty="0" err="1">
                <a:ea typeface="+mn-lt"/>
                <a:cs typeface="+mn-lt"/>
              </a:rPr>
              <a:t>maintenant</a:t>
            </a:r>
            <a:r>
              <a:rPr lang="en-US" sz="2000" b="1" i="0" dirty="0">
                <a:effectLst/>
                <a:ea typeface="+mn-lt"/>
                <a:cs typeface="+mn-lt"/>
              </a:rPr>
              <a:t>, </a:t>
            </a:r>
            <a:r>
              <a:rPr lang="en-US" sz="2000" b="1" dirty="0">
                <a:ea typeface="+mn-lt"/>
                <a:cs typeface="+mn-lt"/>
              </a:rPr>
              <a:t>frères</a:t>
            </a:r>
            <a:r>
              <a:rPr lang="en-US" sz="2000" b="1" i="0" dirty="0">
                <a:effectLst/>
                <a:ea typeface="+mn-lt"/>
                <a:cs typeface="+mn-lt"/>
              </a:rPr>
              <a:t>,</a:t>
            </a:r>
            <a:r>
              <a:rPr lang="en-US" sz="2000" b="1" dirty="0">
                <a:ea typeface="+mn-lt"/>
                <a:cs typeface="+mn-lt"/>
              </a:rPr>
              <a:t> Shalom</a:t>
            </a:r>
            <a:r>
              <a:rPr lang="en-US" sz="2000" b="1" i="0" dirty="0">
                <a:effectLst/>
                <a:ea typeface="+mn-lt"/>
                <a:cs typeface="+mn-lt"/>
              </a:rPr>
              <a:t>!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Asseyez-vous</a:t>
            </a:r>
            <a:r>
              <a:rPr lang="en-US" sz="2000" b="1" dirty="0">
                <a:ea typeface="+mn-lt"/>
                <a:cs typeface="+mn-lt"/>
              </a:rPr>
              <a:t>, Suivez </a:t>
            </a:r>
            <a:r>
              <a:rPr lang="en-US" sz="2000" b="1" dirty="0" err="1">
                <a:ea typeface="+mn-lt"/>
                <a:cs typeface="+mn-lt"/>
              </a:rPr>
              <a:t>mes</a:t>
            </a:r>
            <a:r>
              <a:rPr lang="en-US" sz="2000" b="1" dirty="0">
                <a:ea typeface="+mn-lt"/>
                <a:cs typeface="+mn-lt"/>
              </a:rPr>
              <a:t> conseils dans </a:t>
            </a:r>
            <a:r>
              <a:rPr lang="en-US" sz="2000" b="1" dirty="0" err="1">
                <a:ea typeface="+mn-lt"/>
                <a:cs typeface="+mn-lt"/>
              </a:rPr>
              <a:t>l'ordre</a:t>
            </a:r>
            <a:r>
              <a:rPr lang="en-US" sz="2000" b="1" i="0" dirty="0">
                <a:effectLst/>
                <a:ea typeface="+mn-lt"/>
                <a:cs typeface="+mn-lt"/>
              </a:rPr>
              <a:t>,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accordez-vous</a:t>
            </a:r>
            <a:r>
              <a:rPr lang="en-US" sz="2000" b="1" i="0" dirty="0">
                <a:effectLst/>
                <a:ea typeface="+mn-lt"/>
                <a:cs typeface="+mn-lt"/>
              </a:rPr>
              <a:t>, </a:t>
            </a:r>
            <a:r>
              <a:rPr lang="en-US" sz="2000" b="1" dirty="0" err="1">
                <a:ea typeface="+mn-lt"/>
                <a:cs typeface="+mn-lt"/>
              </a:rPr>
              <a:t>vivez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en</a:t>
            </a:r>
            <a:r>
              <a:rPr lang="en-US" sz="2000" b="1" dirty="0">
                <a:ea typeface="+mn-lt"/>
                <a:cs typeface="+mn-lt"/>
              </a:rPr>
              <a:t> shalom et le Dieu d'amour et de shalom sera avec </a:t>
            </a:r>
            <a:r>
              <a:rPr lang="en-US" sz="2000" b="1" dirty="0" err="1">
                <a:ea typeface="+mn-lt"/>
                <a:cs typeface="+mn-lt"/>
              </a:rPr>
              <a:t>vous</a:t>
            </a:r>
            <a:r>
              <a:rPr lang="en-US" sz="2000" b="1" i="0" dirty="0">
                <a:effectLst/>
                <a:ea typeface="+mn-lt"/>
                <a:cs typeface="+mn-lt"/>
              </a:rPr>
              <a:t>.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i="0" dirty="0">
                <a:effectLst/>
                <a:ea typeface="+mn-lt"/>
                <a:cs typeface="+mn-lt"/>
              </a:rPr>
              <a:t>2 </a:t>
            </a:r>
            <a:r>
              <a:rPr lang="en-US" sz="2000" b="1" dirty="0">
                <a:ea typeface="+mn-lt"/>
                <a:cs typeface="+mn-lt"/>
              </a:rPr>
              <a:t>Cor</a:t>
            </a:r>
            <a:r>
              <a:rPr lang="en-US" sz="2000" b="1" i="0" dirty="0">
                <a:effectLst/>
                <a:ea typeface="+mn-lt"/>
                <a:cs typeface="+mn-lt"/>
              </a:rPr>
              <a:t>. 13:11</a:t>
            </a:r>
            <a:r>
              <a:rPr lang="en-US" sz="2000" b="1" dirty="0">
                <a:ea typeface="+mn-lt"/>
                <a:cs typeface="+mn-lt"/>
              </a:rPr>
              <a:t> 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4017591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4BD2134A-A4C5-E9A0-D063-F120D82BB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073" y="2165414"/>
            <a:ext cx="2318084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885B9-AEA2-19CA-5F7B-C51C5BC40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2967" y="864108"/>
            <a:ext cx="6184231" cy="512064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US" sz="2000" b="1" cap="none" spc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E53788-C0B0-AAFC-166C-E4B32DA129FC}"/>
              </a:ext>
            </a:extLst>
          </p:cNvPr>
          <p:cNvSpPr txBox="1"/>
          <p:nvPr/>
        </p:nvSpPr>
        <p:spPr>
          <a:xfrm>
            <a:off x="5847346" y="873252"/>
            <a:ext cx="6091735" cy="47089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dirty="0">
                <a:ea typeface="+mn-lt"/>
                <a:cs typeface="+mn-lt"/>
              </a:rPr>
              <a:t>La </a:t>
            </a:r>
            <a:r>
              <a:rPr lang="en-US" sz="2000" dirty="0" err="1">
                <a:ea typeface="+mn-lt"/>
                <a:cs typeface="+mn-lt"/>
              </a:rPr>
              <a:t>praescriptio</a:t>
            </a:r>
            <a:r>
              <a:rPr lang="en-US" sz="2000" dirty="0">
                <a:ea typeface="+mn-lt"/>
                <a:cs typeface="+mn-lt"/>
              </a:rPr>
              <a:t> des </a:t>
            </a:r>
            <a:r>
              <a:rPr lang="en-US" sz="2000" dirty="0" err="1">
                <a:ea typeface="+mn-lt"/>
                <a:cs typeface="+mn-lt"/>
              </a:rPr>
              <a:t>vieilles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lettres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en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dit</a:t>
            </a:r>
            <a:r>
              <a:rPr lang="en-US" sz="2000" dirty="0">
                <a:ea typeface="+mn-lt"/>
                <a:cs typeface="+mn-lt"/>
              </a:rPr>
              <a:t> long: </a:t>
            </a:r>
            <a:endParaRPr lang="en-US" sz="2000" dirty="0"/>
          </a:p>
          <a:p>
            <a:r>
              <a:rPr lang="en-US" sz="2000" dirty="0">
                <a:ea typeface="+mn-lt"/>
                <a:cs typeface="+mn-lt"/>
              </a:rPr>
              <a:t>1. Paul a </a:t>
            </a:r>
            <a:r>
              <a:rPr lang="en-US" sz="2000" dirty="0" err="1">
                <a:ea typeface="+mn-lt"/>
                <a:cs typeface="+mn-lt"/>
              </a:rPr>
              <a:t>exprimé</a:t>
            </a:r>
            <a:r>
              <a:rPr lang="en-US" sz="2000" dirty="0">
                <a:ea typeface="+mn-lt"/>
                <a:cs typeface="+mn-lt"/>
              </a:rPr>
              <a:t> son amour pour les </a:t>
            </a:r>
            <a:r>
              <a:rPr lang="en-US" sz="2000" dirty="0" err="1">
                <a:ea typeface="+mn-lt"/>
                <a:cs typeface="+mn-lt"/>
              </a:rPr>
              <a:t>Colossiens</a:t>
            </a:r>
            <a:r>
              <a:rPr lang="en-US" sz="2000" dirty="0">
                <a:ea typeface="+mn-lt"/>
                <a:cs typeface="+mn-lt"/>
              </a:rPr>
              <a:t> et son </a:t>
            </a:r>
            <a:r>
              <a:rPr lang="en-US" sz="2000" dirty="0" err="1">
                <a:ea typeface="+mn-lt"/>
                <a:cs typeface="+mn-lt"/>
              </a:rPr>
              <a:t>désir</a:t>
            </a:r>
            <a:r>
              <a:rPr lang="en-US" sz="2000" dirty="0">
                <a:ea typeface="+mn-lt"/>
                <a:cs typeface="+mn-lt"/>
              </a:rPr>
              <a:t> de les aider. </a:t>
            </a:r>
            <a:endParaRPr lang="en-US" sz="2000" dirty="0"/>
          </a:p>
          <a:p>
            <a:r>
              <a:rPr lang="en-US" sz="2000" dirty="0">
                <a:ea typeface="+mn-lt"/>
                <a:cs typeface="+mn-lt"/>
              </a:rPr>
              <a:t>2. Le </a:t>
            </a:r>
            <a:r>
              <a:rPr lang="en-US" sz="2000" dirty="0" err="1">
                <a:ea typeface="+mn-lt"/>
                <a:cs typeface="+mn-lt"/>
              </a:rPr>
              <a:t>thème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général</a:t>
            </a:r>
            <a:r>
              <a:rPr lang="en-US" sz="2000" dirty="0">
                <a:ea typeface="+mn-lt"/>
                <a:cs typeface="+mn-lt"/>
              </a:rPr>
              <a:t> de 1:1-2 </a:t>
            </a:r>
            <a:r>
              <a:rPr lang="en-US" sz="2000" dirty="0" err="1">
                <a:ea typeface="+mn-lt"/>
                <a:cs typeface="+mn-lt"/>
              </a:rPr>
              <a:t>est</a:t>
            </a:r>
            <a:r>
              <a:rPr lang="en-US" sz="2000" dirty="0">
                <a:ea typeface="+mn-lt"/>
                <a:cs typeface="+mn-lt"/>
              </a:rPr>
              <a:t> le </a:t>
            </a:r>
            <a:r>
              <a:rPr lang="en-US" sz="2000" dirty="0" err="1">
                <a:ea typeface="+mn-lt"/>
                <a:cs typeface="+mn-lt"/>
              </a:rPr>
              <a:t>salut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compris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autour</a:t>
            </a:r>
            <a:r>
              <a:rPr lang="en-US" sz="2000" dirty="0">
                <a:ea typeface="+mn-lt"/>
                <a:cs typeface="+mn-lt"/>
              </a:rPr>
              <a:t> de </a:t>
            </a:r>
            <a:r>
              <a:rPr lang="en-US" sz="2000" dirty="0" err="1">
                <a:ea typeface="+mn-lt"/>
                <a:cs typeface="+mn-lt"/>
              </a:rPr>
              <a:t>l'idée</a:t>
            </a:r>
            <a:r>
              <a:rPr lang="en-US" sz="2000" dirty="0">
                <a:ea typeface="+mn-lt"/>
                <a:cs typeface="+mn-lt"/>
              </a:rPr>
              <a:t> de "frères".</a:t>
            </a:r>
            <a:endParaRPr lang="en-US" sz="2000" dirty="0"/>
          </a:p>
          <a:p>
            <a:r>
              <a:rPr lang="en-US" sz="2000" dirty="0">
                <a:ea typeface="+mn-lt"/>
                <a:cs typeface="+mn-lt"/>
              </a:rPr>
              <a:t>3. Les </a:t>
            </a:r>
            <a:r>
              <a:rPr lang="en-US" sz="2000" dirty="0" err="1">
                <a:ea typeface="+mn-lt"/>
                <a:cs typeface="+mn-lt"/>
              </a:rPr>
              <a:t>éléments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d'expansion</a:t>
            </a:r>
            <a:r>
              <a:rPr lang="en-US" sz="2000" dirty="0">
                <a:ea typeface="+mn-lt"/>
                <a:cs typeface="+mn-lt"/>
              </a:rPr>
              <a:t> dans 1: 1-2 </a:t>
            </a:r>
            <a:r>
              <a:rPr lang="en-US" sz="2000" dirty="0" err="1">
                <a:ea typeface="+mn-lt"/>
                <a:cs typeface="+mn-lt"/>
              </a:rPr>
              <a:t>développent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ce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thème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comme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signaux</a:t>
            </a:r>
            <a:r>
              <a:rPr lang="en-US" sz="2000" dirty="0">
                <a:ea typeface="+mn-lt"/>
                <a:cs typeface="+mn-lt"/>
              </a:rPr>
              <a:t> pour des points de discussion </a:t>
            </a:r>
            <a:r>
              <a:rPr lang="en-US" sz="2000" dirty="0" err="1">
                <a:ea typeface="+mn-lt"/>
                <a:cs typeface="+mn-lt"/>
              </a:rPr>
              <a:t>ultérieurs</a:t>
            </a:r>
            <a:r>
              <a:rPr lang="en-US" sz="2000" dirty="0">
                <a:ea typeface="+mn-lt"/>
                <a:cs typeface="+mn-lt"/>
              </a:rPr>
              <a:t>. 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>
                <a:ea typeface="+mn-lt"/>
                <a:cs typeface="+mn-lt"/>
              </a:rPr>
              <a:t>De la </a:t>
            </a:r>
            <a:r>
              <a:rPr lang="en-US" sz="2000" dirty="0" err="1">
                <a:ea typeface="+mn-lt"/>
                <a:cs typeface="+mn-lt"/>
              </a:rPr>
              <a:t>Praescriptio</a:t>
            </a:r>
            <a:r>
              <a:rPr lang="en-US" sz="2000" dirty="0">
                <a:ea typeface="+mn-lt"/>
                <a:cs typeface="+mn-lt"/>
              </a:rPr>
              <a:t> nous </a:t>
            </a:r>
            <a:r>
              <a:rPr lang="en-US" sz="2000" dirty="0" err="1">
                <a:ea typeface="+mn-lt"/>
                <a:cs typeface="+mn-lt"/>
              </a:rPr>
              <a:t>apprenons</a:t>
            </a:r>
            <a:r>
              <a:rPr lang="en-US" sz="2000" dirty="0">
                <a:ea typeface="+mn-lt"/>
                <a:cs typeface="+mn-lt"/>
              </a:rPr>
              <a:t> : </a:t>
            </a:r>
            <a:endParaRPr lang="en-US" sz="2000" dirty="0"/>
          </a:p>
          <a:p>
            <a:r>
              <a:rPr lang="en-US" sz="2000" dirty="0">
                <a:ea typeface="+mn-lt"/>
                <a:cs typeface="+mn-lt"/>
              </a:rPr>
              <a:t>1) la base de </a:t>
            </a:r>
            <a:r>
              <a:rPr lang="en-US" sz="2000" dirty="0" err="1">
                <a:ea typeface="+mn-lt"/>
                <a:cs typeface="+mn-lt"/>
              </a:rPr>
              <a:t>l'autorité</a:t>
            </a:r>
            <a:r>
              <a:rPr lang="en-US" sz="2000" dirty="0">
                <a:ea typeface="+mn-lt"/>
                <a:cs typeface="+mn-lt"/>
              </a:rPr>
              <a:t> pour </a:t>
            </a:r>
            <a:r>
              <a:rPr lang="en-US" sz="2000" dirty="0" err="1">
                <a:ea typeface="+mn-lt"/>
                <a:cs typeface="+mn-lt"/>
              </a:rPr>
              <a:t>notre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compréhension</a:t>
            </a:r>
            <a:r>
              <a:rPr lang="en-US" sz="2000" dirty="0">
                <a:ea typeface="+mn-lt"/>
                <a:cs typeface="+mn-lt"/>
              </a:rPr>
              <a:t> du </a:t>
            </a:r>
            <a:r>
              <a:rPr lang="en-US" sz="2000" dirty="0" err="1">
                <a:ea typeface="+mn-lt"/>
                <a:cs typeface="+mn-lt"/>
              </a:rPr>
              <a:t>salut</a:t>
            </a:r>
            <a:r>
              <a:rPr lang="en-US" sz="2000" dirty="0">
                <a:ea typeface="+mn-lt"/>
                <a:cs typeface="+mn-lt"/>
              </a:rPr>
              <a:t>.</a:t>
            </a:r>
            <a:endParaRPr lang="en-US" sz="2000" dirty="0"/>
          </a:p>
          <a:p>
            <a:r>
              <a:rPr lang="en-US" sz="2000" dirty="0">
                <a:ea typeface="+mn-lt"/>
                <a:cs typeface="+mn-lt"/>
              </a:rPr>
              <a:t>2) les obligations de </a:t>
            </a:r>
            <a:r>
              <a:rPr lang="en-US" sz="2000" dirty="0" err="1">
                <a:ea typeface="+mn-lt"/>
                <a:cs typeface="+mn-lt"/>
              </a:rPr>
              <a:t>rachat</a:t>
            </a:r>
            <a:r>
              <a:rPr lang="en-US" sz="2000" dirty="0">
                <a:ea typeface="+mn-lt"/>
                <a:cs typeface="+mn-lt"/>
              </a:rPr>
              <a:t> de la « relation ». </a:t>
            </a:r>
            <a:endParaRPr lang="en-US" sz="2000" dirty="0"/>
          </a:p>
          <a:p>
            <a:r>
              <a:rPr lang="en-US" sz="2000" dirty="0">
                <a:ea typeface="+mn-lt"/>
                <a:cs typeface="+mn-lt"/>
              </a:rPr>
              <a:t>3) la richesse du flux </a:t>
            </a:r>
            <a:r>
              <a:rPr lang="en-US" sz="2000" dirty="0" err="1">
                <a:ea typeface="+mn-lt"/>
                <a:cs typeface="+mn-lt"/>
              </a:rPr>
              <a:t>continu</a:t>
            </a:r>
            <a:r>
              <a:rPr lang="en-US" sz="2000" dirty="0">
                <a:ea typeface="+mn-lt"/>
                <a:cs typeface="+mn-lt"/>
              </a:rPr>
              <a:t> de </a:t>
            </a:r>
            <a:r>
              <a:rPr lang="en-US" sz="2000" dirty="0" err="1">
                <a:ea typeface="+mn-lt"/>
                <a:cs typeface="+mn-lt"/>
              </a:rPr>
              <a:t>grâce</a:t>
            </a:r>
            <a:r>
              <a:rPr lang="en-US" sz="2000" dirty="0">
                <a:ea typeface="+mn-lt"/>
                <a:cs typeface="+mn-lt"/>
              </a:rPr>
              <a:t> et de </a:t>
            </a:r>
            <a:r>
              <a:rPr lang="en-US" sz="2000" dirty="0" err="1">
                <a:ea typeface="+mn-lt"/>
                <a:cs typeface="+mn-lt"/>
              </a:rPr>
              <a:t>paix</a:t>
            </a:r>
            <a:r>
              <a:rPr lang="en-US" sz="2000" dirty="0">
                <a:ea typeface="+mn-lt"/>
                <a:cs typeface="+mn-lt"/>
              </a:rPr>
              <a:t> dans </a:t>
            </a:r>
            <a:r>
              <a:rPr lang="en-US" sz="2000" dirty="0" err="1">
                <a:ea typeface="+mn-lt"/>
                <a:cs typeface="+mn-lt"/>
              </a:rPr>
              <a:t>nos</a:t>
            </a:r>
            <a:r>
              <a:rPr lang="en-US" sz="2000" dirty="0">
                <a:ea typeface="+mn-lt"/>
                <a:cs typeface="+mn-lt"/>
              </a:rPr>
              <a:t> vies. </a:t>
            </a: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05A573-77F3-F6BE-C032-89F14392F67F}"/>
              </a:ext>
            </a:extLst>
          </p:cNvPr>
          <p:cNvSpPr txBox="1"/>
          <p:nvPr/>
        </p:nvSpPr>
        <p:spPr>
          <a:xfrm>
            <a:off x="6245848" y="5551397"/>
            <a:ext cx="5507026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000" dirty="0">
                <a:ea typeface="+mn-lt"/>
                <a:cs typeface="+mn-lt"/>
              </a:rPr>
              <a:t>La question </a:t>
            </a:r>
            <a:r>
              <a:rPr lang="en-US" sz="2000" dirty="0" err="1">
                <a:ea typeface="+mn-lt"/>
                <a:cs typeface="+mn-lt"/>
              </a:rPr>
              <a:t>obsédante</a:t>
            </a:r>
            <a:r>
              <a:rPr lang="en-US" sz="2000" dirty="0">
                <a:ea typeface="+mn-lt"/>
                <a:cs typeface="+mn-lt"/>
              </a:rPr>
              <a:t> à </a:t>
            </a:r>
            <a:r>
              <a:rPr lang="en-US" sz="2000" dirty="0" err="1">
                <a:ea typeface="+mn-lt"/>
                <a:cs typeface="+mn-lt"/>
              </a:rPr>
              <a:t>emporter</a:t>
            </a:r>
            <a:r>
              <a:rPr lang="en-US" sz="2000" dirty="0">
                <a:ea typeface="+mn-lt"/>
                <a:cs typeface="+mn-lt"/>
              </a:rPr>
              <a:t>: 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034D82-1544-EA9B-EC14-77DFE6A4083C}"/>
              </a:ext>
            </a:extLst>
          </p:cNvPr>
          <p:cNvSpPr/>
          <p:nvPr/>
        </p:nvSpPr>
        <p:spPr>
          <a:xfrm>
            <a:off x="-2178" y="4443547"/>
            <a:ext cx="3374571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B2BCD3E-7F21-DECF-1305-7ECB0343465F}"/>
              </a:ext>
            </a:extLst>
          </p:cNvPr>
          <p:cNvSpPr>
            <a:spLocks noGrp="1"/>
          </p:cNvSpPr>
          <p:nvPr/>
        </p:nvSpPr>
        <p:spPr>
          <a:xfrm>
            <a:off x="2548" y="1232694"/>
            <a:ext cx="3328481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spc="0" dirty="0" err="1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Présentation</a:t>
            </a:r>
            <a:r>
              <a:rPr lang="en-US" sz="2800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 </a:t>
            </a:r>
            <a:endParaRPr lang="en-US"/>
          </a:p>
          <a:p>
            <a:r>
              <a:rPr lang="en-US" sz="2800" cap="none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I. </a:t>
            </a:r>
            <a:r>
              <a:rPr lang="en-US" sz="2800" spc="0" dirty="0" err="1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Faites</a:t>
            </a:r>
            <a:r>
              <a:rPr lang="en-US" sz="2800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 </a:t>
            </a:r>
            <a:r>
              <a:rPr lang="en-US" sz="2800" spc="0" dirty="0" err="1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confiance</a:t>
            </a:r>
            <a:r>
              <a:rPr lang="en-US" sz="2800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 aux </a:t>
            </a:r>
            <a:r>
              <a:rPr lang="en-US" sz="2800" spc="0" dirty="0" err="1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détails</a:t>
            </a:r>
            <a:r>
              <a:rPr lang="en-US" sz="2800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 </a:t>
            </a:r>
            <a:r>
              <a:rPr lang="en-US" sz="2800" cap="none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(1:1)</a:t>
            </a:r>
            <a:r>
              <a:rPr lang="en-US" sz="2800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 </a:t>
            </a:r>
            <a:endParaRPr lang="en-US"/>
          </a:p>
          <a:p>
            <a:r>
              <a:rPr lang="en-US" sz="2800" cap="none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II. </a:t>
            </a:r>
            <a:r>
              <a:rPr lang="en-US" sz="2800" spc="0" dirty="0" err="1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Approfondissez</a:t>
            </a:r>
            <a:r>
              <a:rPr lang="en-US" sz="2800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 </a:t>
            </a:r>
            <a:r>
              <a:rPr lang="en-US" sz="2800" spc="0" dirty="0" err="1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votre</a:t>
            </a:r>
            <a:r>
              <a:rPr lang="en-US" sz="2800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 relation </a:t>
            </a:r>
            <a:r>
              <a:rPr lang="en-US" sz="2800" cap="none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(1:2a)</a:t>
            </a:r>
            <a:r>
              <a:rPr lang="en-US" sz="2800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 </a:t>
            </a:r>
            <a:endParaRPr lang="en-US"/>
          </a:p>
          <a:p>
            <a:r>
              <a:rPr lang="en-US" sz="2800" cap="none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III. </a:t>
            </a:r>
            <a:r>
              <a:rPr lang="en-US" sz="2800" spc="0" dirty="0" err="1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Profitez</a:t>
            </a:r>
            <a:r>
              <a:rPr lang="en-US" sz="2800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 de la </a:t>
            </a:r>
            <a:r>
              <a:rPr lang="en-US" sz="2800" spc="0" dirty="0" err="1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présence</a:t>
            </a:r>
            <a:r>
              <a:rPr lang="en-US" sz="2800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 de Dieu </a:t>
            </a:r>
            <a:r>
              <a:rPr lang="en-US" sz="2800" cap="none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(1:2b</a:t>
            </a:r>
            <a:r>
              <a:rPr lang="en-US" sz="2800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). </a:t>
            </a:r>
            <a:endParaRPr lang="en-US"/>
          </a:p>
          <a:p>
            <a:pPr algn="ctr"/>
            <a:endParaRPr lang="en-US"/>
          </a:p>
          <a:p>
            <a:pPr algn="ctr"/>
            <a:r>
              <a:rPr lang="en-US" sz="3200" b="1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ea typeface="+mj-lt"/>
                <a:cs typeface="+mj-lt"/>
              </a:rPr>
              <a:t>Conclusion</a:t>
            </a:r>
            <a:endParaRPr lang="en-US" sz="3200" b="1">
              <a:solidFill>
                <a:schemeClr val="tx1"/>
              </a:solidFill>
            </a:endParaRPr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603B04-CBDF-A636-5189-39D9CC2521A5}"/>
              </a:ext>
            </a:extLst>
          </p:cNvPr>
          <p:cNvSpPr txBox="1"/>
          <p:nvPr/>
        </p:nvSpPr>
        <p:spPr>
          <a:xfrm>
            <a:off x="5705855" y="5993891"/>
            <a:ext cx="38100" cy="32918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597487-4EDA-CE81-FA0C-DA493A8D8BC5}"/>
              </a:ext>
            </a:extLst>
          </p:cNvPr>
          <p:cNvSpPr txBox="1"/>
          <p:nvPr/>
        </p:nvSpPr>
        <p:spPr>
          <a:xfrm>
            <a:off x="5727585" y="5994250"/>
            <a:ext cx="6184348" cy="72017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ea typeface="+mn-lt"/>
                <a:cs typeface="+mn-lt"/>
              </a:rPr>
              <a:t>À </a:t>
            </a:r>
            <a:r>
              <a:rPr lang="en-US" sz="2000" dirty="0" err="1">
                <a:ea typeface="+mn-lt"/>
                <a:cs typeface="+mn-lt"/>
              </a:rPr>
              <a:t>quel</a:t>
            </a:r>
            <a:r>
              <a:rPr lang="en-US" sz="2000" dirty="0">
                <a:ea typeface="+mn-lt"/>
                <a:cs typeface="+mn-lt"/>
              </a:rPr>
              <a:t> point </a:t>
            </a:r>
            <a:r>
              <a:rPr lang="en-US" sz="2000" dirty="0" err="1">
                <a:ea typeface="+mn-lt"/>
                <a:cs typeface="+mn-lt"/>
              </a:rPr>
              <a:t>est-ce</a:t>
            </a:r>
            <a:r>
              <a:rPr lang="en-US" sz="2000" dirty="0">
                <a:ea typeface="+mn-lt"/>
                <a:cs typeface="+mn-lt"/>
              </a:rPr>
              <a:t> que </a:t>
            </a:r>
            <a:r>
              <a:rPr lang="en-US" sz="2000" dirty="0" err="1">
                <a:ea typeface="+mn-lt"/>
                <a:cs typeface="+mn-lt"/>
              </a:rPr>
              <a:t>je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comprends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vraiment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mon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expérience</a:t>
            </a:r>
            <a:r>
              <a:rPr lang="en-US" sz="2000" dirty="0">
                <a:ea typeface="+mn-lt"/>
                <a:cs typeface="+mn-lt"/>
              </a:rPr>
              <a:t> du </a:t>
            </a:r>
            <a:r>
              <a:rPr lang="en-US" sz="2000" dirty="0" err="1">
                <a:ea typeface="+mn-lt"/>
                <a:cs typeface="+mn-lt"/>
              </a:rPr>
              <a:t>salut</a:t>
            </a:r>
            <a:r>
              <a:rPr lang="en-US" sz="2000" dirty="0">
                <a:ea typeface="+mn-lt"/>
                <a:cs typeface="+mn-lt"/>
              </a:rPr>
              <a:t>? 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223372277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Application>Microsoft Office PowerPoint</Application>
  <PresentationFormat>Widescreen</PresentationFormat>
  <Slides>8</Slides>
  <Notes>0</Notes>
  <HiddenSlides>1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Frame</vt:lpstr>
      <vt:lpstr>Apprendre  à propos de votre salut</vt:lpstr>
      <vt:lpstr>      Prescriptio      Lettre d'identité  Superscriptio:        expéditeur de la lettre  Adscriptio:         destinataire de la lettre  Salutatio:        salutation</vt:lpstr>
      <vt:lpstr>Programme d'études  démonté  Exégétique  Structure</vt:lpstr>
      <vt:lpstr>Introduction</vt:lpstr>
      <vt:lpstr>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Lorin Cranford</dc:creator>
  <cp:revision>181</cp:revision>
  <dcterms:created xsi:type="dcterms:W3CDTF">2022-08-05T15:37:46Z</dcterms:created>
  <dcterms:modified xsi:type="dcterms:W3CDTF">2022-12-11T19:27:07Z</dcterms:modified>
</cp:coreProperties>
</file>